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3"/>
  </p:notesMasterIdLst>
  <p:handoutMasterIdLst>
    <p:handoutMasterId r:id="rId34"/>
  </p:handoutMasterIdLst>
  <p:sldIdLst>
    <p:sldId id="1777" r:id="rId2"/>
    <p:sldId id="1779" r:id="rId3"/>
    <p:sldId id="1780" r:id="rId4"/>
    <p:sldId id="1781" r:id="rId5"/>
    <p:sldId id="1793" r:id="rId6"/>
    <p:sldId id="1814" r:id="rId7"/>
    <p:sldId id="1815" r:id="rId8"/>
    <p:sldId id="1817" r:id="rId9"/>
    <p:sldId id="1818" r:id="rId10"/>
    <p:sldId id="1820" r:id="rId11"/>
    <p:sldId id="1819" r:id="rId12"/>
    <p:sldId id="1795" r:id="rId13"/>
    <p:sldId id="1794" r:id="rId14"/>
    <p:sldId id="1821" r:id="rId15"/>
    <p:sldId id="1797" r:id="rId16"/>
    <p:sldId id="1798" r:id="rId17"/>
    <p:sldId id="1799" r:id="rId18"/>
    <p:sldId id="1800" r:id="rId19"/>
    <p:sldId id="1801" r:id="rId20"/>
    <p:sldId id="1802" r:id="rId21"/>
    <p:sldId id="1803" r:id="rId22"/>
    <p:sldId id="1804" r:id="rId23"/>
    <p:sldId id="1805" r:id="rId24"/>
    <p:sldId id="1806" r:id="rId25"/>
    <p:sldId id="1807" r:id="rId26"/>
    <p:sldId id="1808" r:id="rId27"/>
    <p:sldId id="1809" r:id="rId28"/>
    <p:sldId id="1811" r:id="rId29"/>
    <p:sldId id="1810" r:id="rId30"/>
    <p:sldId id="1812" r:id="rId31"/>
    <p:sldId id="1813" r:id="rId3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43" autoAdjust="0"/>
    <p:restoredTop sz="88328" autoAdjust="0"/>
  </p:normalViewPr>
  <p:slideViewPr>
    <p:cSldViewPr>
      <p:cViewPr>
        <p:scale>
          <a:sx n="125" d="100"/>
          <a:sy n="125" d="100"/>
        </p:scale>
        <p:origin x="-80" y="178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2/25/19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2/25/19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9" Type="http://schemas.openxmlformats.org/officeDocument/2006/relationships/hyperlink" Target="https://en.wikipedia.org/wiki/Conditional_mutual_information" TargetMode="External"/><Relationship Id="rId20" Type="http://schemas.openxmlformats.org/officeDocument/2006/relationships/hyperlink" Target="https://en.wikipedia.org/wiki/Bit" TargetMode="External"/><Relationship Id="rId10" Type="http://schemas.openxmlformats.org/officeDocument/2006/relationships/hyperlink" Target="https://en.wikipedia.org/wiki/Relative_entropy" TargetMode="External"/><Relationship Id="rId11" Type="http://schemas.openxmlformats.org/officeDocument/2006/relationships/hyperlink" Target="https://en.wikipedia.org/wiki/Entropy_rate" TargetMode="External"/><Relationship Id="rId12" Type="http://schemas.openxmlformats.org/officeDocument/2006/relationships/hyperlink" Target="https://en.wikipedia.org/wiki/Asymptotic_equipartition_property" TargetMode="External"/><Relationship Id="rId13" Type="http://schemas.openxmlformats.org/officeDocument/2006/relationships/hyperlink" Target="https://en.wikipedia.org/wiki/Rate%E2%80%93distortion_theory" TargetMode="External"/><Relationship Id="rId14" Type="http://schemas.openxmlformats.org/officeDocument/2006/relationships/hyperlink" Target="https://en.wikipedia.org/wiki/Shannon's_source_coding_theorem" TargetMode="External"/><Relationship Id="rId15" Type="http://schemas.openxmlformats.org/officeDocument/2006/relationships/hyperlink" Target="https://en.wikipedia.org/wiki/Channel_capacity" TargetMode="External"/><Relationship Id="rId16" Type="http://schemas.openxmlformats.org/officeDocument/2006/relationships/hyperlink" Target="https://en.wikipedia.org/wiki/Noisy-channel_coding_theorem" TargetMode="External"/><Relationship Id="rId17" Type="http://schemas.openxmlformats.org/officeDocument/2006/relationships/hyperlink" Target="https://en.wikipedia.org/wiki/Shannon%E2%80%93Hartley_theorem" TargetMode="External"/><Relationship Id="rId18" Type="http://schemas.openxmlformats.org/officeDocument/2006/relationships/hyperlink" Target="https://en.wikipedia.org/wiki/Template:Information_theory" TargetMode="External"/><Relationship Id="rId19" Type="http://schemas.openxmlformats.org/officeDocument/2006/relationships/hyperlink" Target="https://en.wikipedia.org/wiki/Probability_distribution" TargetMode="External"/><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Entropy_(information_theory)" TargetMode="External"/><Relationship Id="rId5" Type="http://schemas.openxmlformats.org/officeDocument/2006/relationships/hyperlink" Target="https://en.wikipedia.org/wiki/Differential_entropy" TargetMode="External"/><Relationship Id="rId6" Type="http://schemas.openxmlformats.org/officeDocument/2006/relationships/hyperlink" Target="https://en.wikipedia.org/wiki/Conditional_entropy" TargetMode="External"/><Relationship Id="rId7" Type="http://schemas.openxmlformats.org/officeDocument/2006/relationships/hyperlink" Target="https://en.wikipedia.org/wiki/Joint_entropy" TargetMode="External"/><Relationship Id="rId8" Type="http://schemas.openxmlformats.org/officeDocument/2006/relationships/hyperlink" Target="https://en.wikipedia.org/wiki/Mutual_informatio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50371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8895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dirty="0" smtClean="0"/>
          </a:p>
          <a:p>
            <a:r>
              <a:rPr lang="en-US" sz="1200" kern="1200" dirty="0" smtClean="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561047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http://</a:t>
            </a:r>
            <a:r>
              <a:rPr lang="en-US" dirty="0" err="1" smtClean="0"/>
              <a:t>news.mit.edu</a:t>
            </a:r>
            <a:r>
              <a:rPr lang="en-US" dirty="0" smtClean="0"/>
              <a:t>/2017/new-tool-offers-snapshots-neuron-activity-0626</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41350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http://</a:t>
            </a:r>
            <a:r>
              <a:rPr lang="en-US" dirty="0" err="1" smtClean="0"/>
              <a:t>news.mit.edu</a:t>
            </a:r>
            <a:r>
              <a:rPr lang="en-US" dirty="0" smtClean="0"/>
              <a:t>/2017/new-tool-offers-snapshots-neuron-activity-0626</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84913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Thee vector resulting from each linear transform is referred to as </a:t>
            </a:r>
            <a:r>
              <a:rPr lang="en-US" sz="1200" b="1" kern="1200" dirty="0" smtClean="0">
                <a:solidFill>
                  <a:schemeClr val="tx1"/>
                </a:solidFill>
                <a:effectLst/>
                <a:latin typeface="+mn-lt"/>
                <a:ea typeface="+mn-ea"/>
                <a:cs typeface="+mn-cs"/>
              </a:rPr>
              <a:t>a layer</a:t>
            </a:r>
            <a:r>
              <a:rPr lang="en-US" sz="1200" kern="1200" dirty="0" smtClean="0">
                <a:solidFill>
                  <a:schemeClr val="tx1"/>
                </a:solidFill>
                <a:effectLst/>
                <a:latin typeface="+mn-lt"/>
                <a:ea typeface="+mn-ea"/>
                <a:cs typeface="+mn-cs"/>
              </a:rPr>
              <a:t>. The outer-most linear transform results in the output layer and the other linear transforms result in hidden layers. Each hidden layer is followed by a nonlinear activation. In some cases, such as in the last layer of our example, the bias vectors are forced to 0 (“dropped”).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Layers resulting from linear transformations are often referred to as fully connected, or affine. Other types of architectures exist. In particular, image recognition problems benefit from convolutional and pooling layers. Such layers have uses also in language processing.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Networks with several hidden layers are said to be deep networks, hence the name deep learning. 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634025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describing a neural network, one should specify the dimensions of the layers and the input. A layer will expect a d</a:t>
            </a:r>
            <a:r>
              <a:rPr lang="en-US" sz="1200" i="1" kern="1200" dirty="0" smtClean="0">
                <a:solidFill>
                  <a:schemeClr val="tx1"/>
                </a:solidFill>
                <a:effectLst/>
                <a:latin typeface="+mn-lt"/>
                <a:ea typeface="+mn-ea"/>
                <a:cs typeface="+mn-cs"/>
              </a:rPr>
              <a:t>in </a:t>
            </a:r>
            <a:r>
              <a:rPr lang="en-US" sz="1200" kern="1200" dirty="0" smtClean="0">
                <a:solidFill>
                  <a:schemeClr val="tx1"/>
                </a:solidFill>
                <a:effectLst/>
                <a:latin typeface="+mn-lt"/>
                <a:ea typeface="+mn-ea"/>
                <a:cs typeface="+mn-cs"/>
              </a:rPr>
              <a:t>dimensional vector as its input, and transform it into a </a:t>
            </a:r>
            <a:r>
              <a:rPr lang="en-US" sz="1200" kern="1200" dirty="0" err="1" smtClean="0">
                <a:solidFill>
                  <a:schemeClr val="tx1"/>
                </a:solidFill>
                <a:effectLst/>
                <a:latin typeface="+mn-lt"/>
                <a:ea typeface="+mn-ea"/>
                <a:cs typeface="+mn-cs"/>
              </a:rPr>
              <a:t>d</a:t>
            </a:r>
            <a:r>
              <a:rPr lang="en-US" sz="1200" i="1" kern="1200" dirty="0" err="1" smtClean="0">
                <a:solidFill>
                  <a:schemeClr val="tx1"/>
                </a:solidFill>
                <a:effectLst/>
                <a:latin typeface="+mn-lt"/>
                <a:ea typeface="+mn-ea"/>
                <a:cs typeface="+mn-cs"/>
              </a:rPr>
              <a:t>out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dimensional vector. e dimensionality of the layer is taken to be the dimensionality of its output. For a fully connected layer </a:t>
            </a:r>
            <a:r>
              <a:rPr lang="en-US" sz="1200" kern="1200" dirty="0" err="1" smtClean="0">
                <a:solidFill>
                  <a:schemeClr val="tx1"/>
                </a:solidFill>
                <a:effectLst/>
                <a:latin typeface="+mn-lt"/>
                <a:ea typeface="+mn-ea"/>
                <a:cs typeface="+mn-cs"/>
              </a:rPr>
              <a:t>l.x</a:t>
            </a:r>
            <a:r>
              <a:rPr lang="en-US" sz="1200" kern="1200" dirty="0" smtClean="0">
                <a:solidFill>
                  <a:schemeClr val="tx1"/>
                </a:solidFill>
                <a:effectLst/>
                <a:latin typeface="+mn-lt"/>
                <a:ea typeface="+mn-ea"/>
                <a:cs typeface="+mn-cs"/>
              </a:rPr>
              <a:t>/ D </a:t>
            </a:r>
            <a:r>
              <a:rPr lang="en-US" sz="1200" kern="1200" dirty="0" err="1" smtClean="0">
                <a:solidFill>
                  <a:schemeClr val="tx1"/>
                </a:solidFill>
                <a:effectLst/>
                <a:latin typeface="+mn-lt"/>
                <a:ea typeface="+mn-ea"/>
                <a:cs typeface="+mn-cs"/>
              </a:rPr>
              <a:t>xW</a:t>
            </a:r>
            <a:r>
              <a:rPr lang="en-US" sz="1200" kern="1200" dirty="0" smtClean="0">
                <a:solidFill>
                  <a:schemeClr val="tx1"/>
                </a:solidFill>
                <a:effectLst/>
                <a:latin typeface="+mn-lt"/>
                <a:ea typeface="+mn-ea"/>
                <a:cs typeface="+mn-cs"/>
              </a:rPr>
              <a:t> C b with input dimensionality d</a:t>
            </a:r>
            <a:r>
              <a:rPr lang="en-US" sz="1200" i="1" kern="1200" dirty="0" smtClean="0">
                <a:solidFill>
                  <a:schemeClr val="tx1"/>
                </a:solidFill>
                <a:effectLst/>
                <a:latin typeface="+mn-lt"/>
                <a:ea typeface="+mn-ea"/>
                <a:cs typeface="+mn-cs"/>
              </a:rPr>
              <a:t>in </a:t>
            </a:r>
            <a:r>
              <a:rPr lang="en-US" sz="1200" kern="1200" dirty="0" smtClean="0">
                <a:solidFill>
                  <a:schemeClr val="tx1"/>
                </a:solidFill>
                <a:effectLst/>
                <a:latin typeface="+mn-lt"/>
                <a:ea typeface="+mn-ea"/>
                <a:cs typeface="+mn-cs"/>
              </a:rPr>
              <a:t>and output dimensionality d</a:t>
            </a:r>
            <a:r>
              <a:rPr lang="en-US" sz="1200" i="1" kern="1200" dirty="0" smtClean="0">
                <a:solidFill>
                  <a:schemeClr val="tx1"/>
                </a:solidFill>
                <a:effectLst/>
                <a:latin typeface="+mn-lt"/>
                <a:ea typeface="+mn-ea"/>
                <a:cs typeface="+mn-cs"/>
              </a:rPr>
              <a:t>out</a:t>
            </a:r>
            <a:r>
              <a:rPr lang="en-US" sz="1200" kern="1200" dirty="0" smtClean="0">
                <a:solidFill>
                  <a:schemeClr val="tx1"/>
                </a:solidFill>
                <a:effectLst/>
                <a:latin typeface="+mn-lt"/>
                <a:ea typeface="+mn-ea"/>
                <a:cs typeface="+mn-cs"/>
              </a:rPr>
              <a:t>,thedimensionsofxis1􏰎</a:t>
            </a:r>
            <a:r>
              <a:rPr lang="en-US" sz="1200" kern="1200" dirty="0" err="1" smtClean="0">
                <a:solidFill>
                  <a:schemeClr val="tx1"/>
                </a:solidFill>
                <a:effectLst/>
                <a:latin typeface="+mn-lt"/>
                <a:ea typeface="+mn-ea"/>
                <a:cs typeface="+mn-cs"/>
              </a:rPr>
              <a:t>d</a:t>
            </a:r>
            <a:r>
              <a:rPr lang="en-US" sz="1200" i="1" kern="1200" dirty="0" err="1" smtClean="0">
                <a:solidFill>
                  <a:schemeClr val="tx1"/>
                </a:solidFill>
                <a:effectLst/>
                <a:latin typeface="+mn-lt"/>
                <a:ea typeface="+mn-ea"/>
                <a:cs typeface="+mn-cs"/>
              </a:rPr>
              <a:t>in</a:t>
            </a:r>
            <a:r>
              <a:rPr lang="en-US" sz="1200" kern="1200" dirty="0" err="1" smtClean="0">
                <a:solidFill>
                  <a:schemeClr val="tx1"/>
                </a:solidFill>
                <a:effectLst/>
                <a:latin typeface="+mn-lt"/>
                <a:ea typeface="+mn-ea"/>
                <a:cs typeface="+mn-cs"/>
              </a:rPr>
              <a:t>,ofW</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isd</a:t>
            </a:r>
            <a:r>
              <a:rPr lang="en-US" sz="1200" i="1" kern="1200" dirty="0" err="1" smtClean="0">
                <a:solidFill>
                  <a:schemeClr val="tx1"/>
                </a:solidFill>
                <a:effectLst/>
                <a:latin typeface="+mn-lt"/>
                <a:ea typeface="+mn-ea"/>
                <a:cs typeface="+mn-cs"/>
              </a:rPr>
              <a:t>in</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d</a:t>
            </a:r>
            <a:r>
              <a:rPr lang="en-US" sz="1200" i="1" kern="1200" dirty="0" err="1" smtClean="0">
                <a:solidFill>
                  <a:schemeClr val="tx1"/>
                </a:solidFill>
                <a:effectLst/>
                <a:latin typeface="+mn-lt"/>
                <a:ea typeface="+mn-ea"/>
                <a:cs typeface="+mn-cs"/>
              </a:rPr>
              <a:t>out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andofbis1􏰎</a:t>
            </a:r>
            <a:r>
              <a:rPr lang="en-US" sz="1200" kern="1200" dirty="0" err="1" smtClean="0">
                <a:solidFill>
                  <a:schemeClr val="tx1"/>
                </a:solidFill>
                <a:effectLst/>
                <a:latin typeface="+mn-lt"/>
                <a:ea typeface="+mn-ea"/>
                <a:cs typeface="+mn-cs"/>
              </a:rPr>
              <a:t>d</a:t>
            </a:r>
            <a:r>
              <a:rPr lang="en-US" sz="1200" i="1" kern="1200" dirty="0" err="1" smtClean="0">
                <a:solidFill>
                  <a:schemeClr val="tx1"/>
                </a:solidFill>
                <a:effectLst/>
                <a:latin typeface="+mn-lt"/>
                <a:ea typeface="+mn-ea"/>
                <a:cs typeface="+mn-cs"/>
              </a:rPr>
              <a:t>out</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995601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d</a:t>
            </a:r>
            <a:r>
              <a:rPr lang="en-US" b="1" i="1" baseline="-25000" dirty="0" err="1" smtClean="0"/>
              <a:t>out</a:t>
            </a:r>
            <a:r>
              <a:rPr lang="en-US" b="1" i="1" dirty="0" smtClean="0"/>
              <a:t> </a:t>
            </a:r>
            <a:r>
              <a:rPr lang="en-US" dirty="0" smtClean="0"/>
              <a:t>= 1:</a:t>
            </a:r>
            <a:r>
              <a:rPr lang="en-US" baseline="0" dirty="0" smtClean="0"/>
              <a:t> </a:t>
            </a:r>
            <a:r>
              <a:rPr lang="en-US" sz="1200" kern="1200" dirty="0" smtClean="0">
                <a:solidFill>
                  <a:schemeClr val="tx1"/>
                </a:solidFill>
                <a:effectLst/>
                <a:latin typeface="+mn-lt"/>
                <a:ea typeface="+mn-ea"/>
                <a:cs typeface="+mn-cs"/>
              </a:rPr>
              <a:t>Such networks can be used for regression (or scoring) by considering the value of the output, or for binary classification by consulting the sign of the output.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411797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a:t>
            </a:r>
            <a:r>
              <a:rPr lang="en-US" sz="1200" kern="1200" dirty="0" smtClean="0">
                <a:solidFill>
                  <a:schemeClr val="tx1"/>
                </a:solidFill>
                <a:effectLst/>
                <a:latin typeface="+mn-lt"/>
                <a:ea typeface="+mn-ea"/>
                <a:cs typeface="+mn-cs"/>
              </a:rPr>
              <a:t>may suggest there is no reason to go beyond MLP1 to more complex architectures. However, the theoretical result does not discuss the learnability of the neural network (it states that a </a:t>
            </a:r>
            <a:r>
              <a:rPr lang="en-US" sz="1200" kern="1200" dirty="0" err="1" smtClean="0">
                <a:solidFill>
                  <a:schemeClr val="tx1"/>
                </a:solidFill>
                <a:effectLst/>
                <a:latin typeface="+mn-lt"/>
                <a:ea typeface="+mn-ea"/>
                <a:cs typeface="+mn-cs"/>
              </a:rPr>
              <a:t>represen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tation</a:t>
            </a:r>
            <a:r>
              <a:rPr lang="en-US" sz="1200" kern="1200" dirty="0" smtClean="0">
                <a:solidFill>
                  <a:schemeClr val="tx1"/>
                </a:solidFill>
                <a:effectLst/>
                <a:latin typeface="+mn-lt"/>
                <a:ea typeface="+mn-ea"/>
                <a:cs typeface="+mn-cs"/>
              </a:rPr>
              <a:t> exists, but does not say how easy or hard it is to set the parameters based on training data and a specific learning algorithm). It also does not guarantee that a training algorithm will find the correct function generating our training data. Finally, it does not state how large the hidden layer should be. Indeed, </a:t>
            </a:r>
            <a:r>
              <a:rPr lang="en-US" sz="1200" kern="1200" dirty="0" err="1" smtClean="0">
                <a:solidFill>
                  <a:schemeClr val="tx1"/>
                </a:solidFill>
                <a:effectLst/>
                <a:latin typeface="+mn-lt"/>
                <a:ea typeface="+mn-ea"/>
                <a:cs typeface="+mn-cs"/>
              </a:rPr>
              <a:t>Telgarsky</a:t>
            </a:r>
            <a:r>
              <a:rPr lang="en-US" sz="1200" kern="1200" dirty="0" smtClean="0">
                <a:solidFill>
                  <a:schemeClr val="tx1"/>
                </a:solidFill>
                <a:effectLst/>
                <a:latin typeface="+mn-lt"/>
                <a:ea typeface="+mn-ea"/>
                <a:cs typeface="+mn-cs"/>
              </a:rPr>
              <a:t> [2016] show that there exist neural networks with many layers of bounded size that cannot be approximated by networks with fewer layers unless these layers are exponentially large.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1770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 nonlinearity g can take many forms. ere is currently no good theory as to which </a:t>
            </a:r>
            <a:r>
              <a:rPr lang="en-US" sz="1200" kern="1200" dirty="0" err="1" smtClean="0">
                <a:solidFill>
                  <a:schemeClr val="tx1"/>
                </a:solidFill>
                <a:effectLst/>
                <a:latin typeface="+mn-lt"/>
                <a:ea typeface="+mn-ea"/>
                <a:cs typeface="+mn-cs"/>
              </a:rPr>
              <a:t>nonlin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earity</a:t>
            </a:r>
            <a:r>
              <a:rPr lang="en-US" sz="1200" kern="1200" dirty="0" smtClean="0">
                <a:solidFill>
                  <a:schemeClr val="tx1"/>
                </a:solidFill>
                <a:effectLst/>
                <a:latin typeface="+mn-lt"/>
                <a:ea typeface="+mn-ea"/>
                <a:cs typeface="+mn-cs"/>
              </a:rPr>
              <a:t> to apply in which conditions, and choosing the correct nonlinearity for a given task is for the most part an empirical question. I will now go over the common nonlinearities from the liter- </a:t>
            </a:r>
            <a:r>
              <a:rPr lang="en-US" sz="1200" kern="1200" dirty="0" err="1" smtClean="0">
                <a:solidFill>
                  <a:schemeClr val="tx1"/>
                </a:solidFill>
                <a:effectLst/>
                <a:latin typeface="+mn-lt"/>
                <a:ea typeface="+mn-ea"/>
                <a:cs typeface="+mn-cs"/>
              </a:rPr>
              <a:t>ature</a:t>
            </a:r>
            <a:r>
              <a:rPr lang="en-US" sz="1200" kern="1200" dirty="0" smtClean="0">
                <a:solidFill>
                  <a:schemeClr val="tx1"/>
                </a:solidFill>
                <a:effectLst/>
                <a:latin typeface="+mn-lt"/>
                <a:ea typeface="+mn-ea"/>
                <a:cs typeface="+mn-cs"/>
              </a:rPr>
              <a:t>: the sigmoid, </a:t>
            </a:r>
            <a:r>
              <a:rPr lang="en-US" sz="1200"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hard </a:t>
            </a:r>
            <a:r>
              <a:rPr lang="en-US" sz="1200"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and the rectified linear unit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488374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practice, the </a:t>
            </a:r>
            <a:r>
              <a:rPr lang="en-US" sz="1200" kern="1200" dirty="0" err="1" smtClean="0">
                <a:solidFill>
                  <a:schemeClr val="tx1"/>
                </a:solidFill>
                <a:effectLst/>
                <a:latin typeface="+mn-lt"/>
                <a:ea typeface="+mn-ea"/>
                <a:cs typeface="+mn-cs"/>
              </a:rPr>
              <a:t>regularizers</a:t>
            </a:r>
            <a:r>
              <a:rPr lang="en-US" sz="1200" kern="1200" dirty="0" smtClean="0">
                <a:solidFill>
                  <a:schemeClr val="tx1"/>
                </a:solidFill>
                <a:effectLst/>
                <a:latin typeface="+mn-lt"/>
                <a:ea typeface="+mn-ea"/>
                <a:cs typeface="+mn-cs"/>
              </a:rPr>
              <a:t> R equate complexity with large weights, and work to keep the parameter values low. In particular, the </a:t>
            </a:r>
            <a:r>
              <a:rPr lang="en-US" sz="1200" kern="1200" dirty="0" err="1" smtClean="0">
                <a:solidFill>
                  <a:schemeClr val="tx1"/>
                </a:solidFill>
                <a:effectLst/>
                <a:latin typeface="+mn-lt"/>
                <a:ea typeface="+mn-ea"/>
                <a:cs typeface="+mn-cs"/>
              </a:rPr>
              <a:t>regularizers</a:t>
            </a:r>
            <a:r>
              <a:rPr lang="en-US" sz="1200" kern="1200" dirty="0" smtClean="0">
                <a:solidFill>
                  <a:schemeClr val="tx1"/>
                </a:solidFill>
                <a:effectLst/>
                <a:latin typeface="+mn-lt"/>
                <a:ea typeface="+mn-ea"/>
                <a:cs typeface="+mn-cs"/>
              </a:rPr>
              <a:t> R measure the norms of the parameter matrices, and drive the learner toward solutions with low norms. Common choices for R are the L2 norm, the L1 norm, and the elastic-net.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effective technique for preventing neural networks from overfitting the training data is dropout training [Hinton et al., 2012, Srivastava et al., 2014]. e dropout method is designed to prevent the network from learning to rely on specific weights. It works by randomly dropping (setting to 0) half of the neurons in the network (or in a specific layer) in each training example in the stochastic-gradient training. For example, consider the multi-layer perceptron with two hidden layers (MLP2):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81086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996254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fundamental problem that makes language modeling and other learning problems </a:t>
            </a:r>
            <a:r>
              <a:rPr lang="en-US" sz="1200" kern="1200" dirty="0" err="1" smtClean="0">
                <a:solidFill>
                  <a:schemeClr val="tx1"/>
                </a:solidFill>
                <a:effectLst/>
                <a:latin typeface="+mn-lt"/>
                <a:ea typeface="+mn-ea"/>
                <a:cs typeface="+mn-cs"/>
              </a:rPr>
              <a:t>diffi</a:t>
            </a:r>
            <a:r>
              <a:rPr lang="en-US" sz="1200" kern="1200" dirty="0" smtClean="0">
                <a:solidFill>
                  <a:schemeClr val="tx1"/>
                </a:solidFill>
                <a:effectLst/>
                <a:latin typeface="+mn-lt"/>
                <a:ea typeface="+mn-ea"/>
                <a:cs typeface="+mn-cs"/>
              </a:rPr>
              <a:t>- cult is the </a:t>
            </a:r>
            <a:r>
              <a:rPr lang="en-US" sz="1200" i="1" kern="1200" dirty="0" smtClean="0">
                <a:solidFill>
                  <a:schemeClr val="tx1"/>
                </a:solidFill>
                <a:effectLst/>
                <a:latin typeface="+mn-lt"/>
                <a:ea typeface="+mn-ea"/>
                <a:cs typeface="+mn-cs"/>
              </a:rPr>
              <a:t>curse </a:t>
            </a:r>
            <a:r>
              <a:rPr lang="en-US" sz="1200" i="1" kern="1200" dirty="0" err="1" smtClean="0">
                <a:solidFill>
                  <a:schemeClr val="tx1"/>
                </a:solidFill>
                <a:effectLst/>
                <a:latin typeface="+mn-lt"/>
                <a:ea typeface="+mn-ea"/>
                <a:cs typeface="+mn-cs"/>
              </a:rPr>
              <a:t>ofdimensionality</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is particularly obvious in the case when one wants to model the joint distribution between many discrete random variables (such as words in a sentence, or discrete attributes in a data-mining task). For example, if one wants to model the joint distribution of 10 consecutive words in a natural language with a vocabulary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of size 100,000, there are potentially 10000010 - 1 =1050 - 1 free parameters.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408375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smtClean="0">
                <a:solidFill>
                  <a:schemeClr val="tx1"/>
                </a:solidFill>
                <a:effectLst/>
                <a:latin typeface="+mn-lt"/>
                <a:ea typeface="+mn-ea"/>
                <a:cs typeface="+mn-cs"/>
              </a:rPr>
              <a:t>jV</a:t>
            </a:r>
            <a:r>
              <a:rPr lang="en-US" sz="1200" kern="1200" dirty="0" smtClean="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632465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smtClean="0"/>
          </a:p>
          <a:p>
            <a:r>
              <a:rPr lang="en-US" sz="1200" kern="1200" dirty="0" smtClean="0">
                <a:solidFill>
                  <a:schemeClr val="tx1"/>
                </a:solidFill>
                <a:effectLst/>
                <a:latin typeface="+mn-lt"/>
                <a:ea typeface="+mn-ea"/>
                <a:cs typeface="+mn-cs"/>
              </a:rPr>
              <a:t>Hierarchical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[Morin and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2005] allows to compute the probability of a single word in </a:t>
            </a:r>
            <a:r>
              <a:rPr lang="en-US" sz="1200" kern="1200" dirty="0" err="1" smtClean="0">
                <a:solidFill>
                  <a:schemeClr val="tx1"/>
                </a:solidFill>
                <a:effectLst/>
                <a:latin typeface="+mn-lt"/>
                <a:ea typeface="+mn-ea"/>
                <a:cs typeface="+mn-cs"/>
              </a:rPr>
              <a:t>O.log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jV</a:t>
            </a:r>
            <a:r>
              <a:rPr lang="en-US" sz="1200" kern="1200" dirty="0" smtClean="0">
                <a:solidFill>
                  <a:schemeClr val="tx1"/>
                </a:solidFill>
                <a:effectLst/>
                <a:latin typeface="+mn-lt"/>
                <a:ea typeface="+mn-ea"/>
                <a:cs typeface="+mn-cs"/>
              </a:rPr>
              <a:t> j/ time rather than </a:t>
            </a:r>
            <a:r>
              <a:rPr lang="en-US" sz="1200" kern="1200" dirty="0" err="1" smtClean="0">
                <a:solidFill>
                  <a:schemeClr val="tx1"/>
                </a:solidFill>
                <a:effectLst/>
                <a:latin typeface="+mn-lt"/>
                <a:ea typeface="+mn-ea"/>
                <a:cs typeface="+mn-cs"/>
              </a:rPr>
              <a:t>O.jV</a:t>
            </a:r>
            <a:r>
              <a:rPr lang="en-US" sz="1200" kern="1200" dirty="0" smtClean="0">
                <a:solidFill>
                  <a:schemeClr val="tx1"/>
                </a:solidFill>
                <a:effectLst/>
                <a:latin typeface="+mn-lt"/>
                <a:ea typeface="+mn-ea"/>
                <a:cs typeface="+mn-cs"/>
              </a:rPr>
              <a:t> j/. is is achieved by structuring 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smtClean="0">
                <a:solidFill>
                  <a:schemeClr val="tx1"/>
                </a:solidFill>
                <a:effectLst/>
                <a:latin typeface="+mn-lt"/>
                <a:ea typeface="+mn-ea"/>
                <a:cs typeface="+mn-cs"/>
              </a:rPr>
              <a:t>aproaches</a:t>
            </a:r>
            <a:r>
              <a:rPr lang="en-US" sz="1200" kern="1200" dirty="0" smtClean="0">
                <a:solidFill>
                  <a:schemeClr val="tx1"/>
                </a:solidFill>
                <a:effectLst/>
                <a:latin typeface="+mn-lt"/>
                <a:ea typeface="+mn-ea"/>
                <a:cs typeface="+mn-cs"/>
              </a:rPr>
              <a:t>, such as noise-contrastive estimation (NCE) [</a:t>
            </a:r>
            <a:r>
              <a:rPr lang="en-US" sz="1200" kern="1200" dirty="0" err="1" smtClean="0">
                <a:solidFill>
                  <a:schemeClr val="tx1"/>
                </a:solidFill>
                <a:effectLst/>
                <a:latin typeface="+mn-lt"/>
                <a:ea typeface="+mn-ea"/>
                <a:cs typeface="+mn-cs"/>
              </a:rPr>
              <a:t>Mnih</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Teh</a:t>
            </a:r>
            <a:r>
              <a:rPr lang="en-US" sz="1200" kern="1200" dirty="0" smtClean="0">
                <a:solidFill>
                  <a:schemeClr val="tx1"/>
                </a:solidFill>
                <a:effectLst/>
                <a:latin typeface="+mn-lt"/>
                <a:ea typeface="+mn-ea"/>
                <a:cs typeface="+mn-cs"/>
              </a:rPr>
              <a:t>, 2012, </a:t>
            </a:r>
            <a:r>
              <a:rPr lang="en-US" sz="1200" kern="1200" dirty="0" err="1" smtClean="0">
                <a:solidFill>
                  <a:schemeClr val="tx1"/>
                </a:solidFill>
                <a:effectLst/>
                <a:latin typeface="+mn-lt"/>
                <a:ea typeface="+mn-ea"/>
                <a:cs typeface="+mn-cs"/>
              </a:rPr>
              <a:t>Vaswani</a:t>
            </a:r>
            <a:r>
              <a:rPr lang="en-US" sz="1200" kern="1200" dirty="0" smtClean="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smtClean="0">
                <a:solidFill>
                  <a:schemeClr val="tx1"/>
                </a:solidFill>
                <a:effectLst/>
                <a:latin typeface="+mn-lt"/>
                <a:ea typeface="+mn-ea"/>
                <a:cs typeface="+mn-cs"/>
              </a:rPr>
              <a:t>exponentiated</a:t>
            </a:r>
            <a:r>
              <a:rPr lang="en-US" sz="1200" kern="1200" dirty="0" smtClean="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smtClean="0">
                <a:solidFill>
                  <a:schemeClr val="tx1"/>
                </a:solidFill>
                <a:effectLst/>
                <a:latin typeface="+mn-lt"/>
                <a:ea typeface="+mn-ea"/>
                <a:cs typeface="+mn-cs"/>
              </a:rPr>
              <a:t>exponentiated</a:t>
            </a:r>
            <a:r>
              <a:rPr lang="en-US" sz="1200" kern="1200" dirty="0" smtClean="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over a smaller subset of the </a:t>
            </a:r>
            <a:r>
              <a:rPr lang="en-US" sz="1200" kern="1200" dirty="0" err="1" smtClean="0">
                <a:solidFill>
                  <a:schemeClr val="tx1"/>
                </a:solidFill>
                <a:effectLst/>
                <a:latin typeface="+mn-lt"/>
                <a:ea typeface="+mn-ea"/>
                <a:cs typeface="+mn-cs"/>
              </a:rPr>
              <a:t>vocabu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lary</a:t>
            </a:r>
            <a:r>
              <a:rPr lang="en-US" sz="1200" kern="1200" dirty="0" smtClean="0">
                <a:solidFill>
                  <a:schemeClr val="tx1"/>
                </a:solidFill>
                <a:effectLst/>
                <a:latin typeface="+mn-lt"/>
                <a:ea typeface="+mn-ea"/>
                <a:cs typeface="+mn-cs"/>
              </a:rPr>
              <a:t> [Jean et al., 2015].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smtClean="0"/>
          </a:p>
          <a:p>
            <a:r>
              <a:rPr lang="en-US" sz="1200" kern="1200" dirty="0" smtClean="0">
                <a:solidFill>
                  <a:schemeClr val="tx1"/>
                </a:solidFill>
                <a:effectLst/>
                <a:latin typeface="+mn-lt"/>
                <a:ea typeface="+mn-ea"/>
                <a:cs typeface="+mn-cs"/>
              </a:rPr>
              <a:t>An orthogonal line of work is attempting to sidestep the problem by working at the char- </a:t>
            </a:r>
            <a:r>
              <a:rPr lang="en-US" sz="1200" kern="1200" dirty="0" err="1" smtClean="0">
                <a:solidFill>
                  <a:schemeClr val="tx1"/>
                </a:solidFill>
                <a:effectLst/>
                <a:latin typeface="+mn-lt"/>
                <a:ea typeface="+mn-ea"/>
                <a:cs typeface="+mn-cs"/>
              </a:rPr>
              <a:t>acters</a:t>
            </a:r>
            <a:r>
              <a:rPr lang="en-US" sz="1200" kern="1200" dirty="0" smtClean="0">
                <a:solidFill>
                  <a:schemeClr val="tx1"/>
                </a:solidFill>
                <a:effectLst/>
                <a:latin typeface="+mn-lt"/>
                <a:ea typeface="+mn-ea"/>
                <a:cs typeface="+mn-cs"/>
              </a:rPr>
              <a:t> level rather than words level.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977920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word as the supervision signal. us, we can generate practically unlimited training data for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001329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Consider the matrix W2 appearing just before the final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Each column in this matrix is a </a:t>
            </a:r>
            <a:r>
              <a:rPr lang="en-US" sz="1200" kern="1200" dirty="0" err="1" smtClean="0">
                <a:solidFill>
                  <a:schemeClr val="tx1"/>
                </a:solidFill>
                <a:effectLst/>
                <a:latin typeface="+mn-lt"/>
                <a:ea typeface="+mn-ea"/>
                <a:cs typeface="+mn-cs"/>
              </a:rPr>
              <a:t>d_hid</a:t>
            </a:r>
            <a:r>
              <a:rPr lang="en-US" sz="1200" kern="1200" dirty="0" smtClean="0">
                <a:solidFill>
                  <a:schemeClr val="tx1"/>
                </a:solidFill>
                <a:effectLst/>
                <a:latin typeface="+mn-lt"/>
                <a:ea typeface="+mn-ea"/>
                <a:cs typeface="+mn-cs"/>
              </a:rPr>
              <a:t> dimensional vector that is associated with a vocabulary item. During the final score computation, each column in W2 is multiplied by the context representation h, and this produces the score of the corresponding vocabulary item. Intuitively, this should cause words that are likely to appear in similar contexts to have similar vectors. Following the distributional hypothesis ac- cording to which words that appear in similar contexts have similar meanings, words with similar meanings will have similar vectors. A similar argument can be made about the rows of the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bedding matrix E. As a byproduct of the language modeling process, we also learn useful word representations in the rows and columns of the matrices E and W 2.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663183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83962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4"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5"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6"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7"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8"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9"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0"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1"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2"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3"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4"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5"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6"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7"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18" tooltip="Template:Information theory"/>
              </a:rPr>
              <a:t>v</a:t>
            </a:r>
            <a:endParaRPr lang="en-US" b="0" dirty="0">
              <a:effectLst/>
            </a:endParaRPr>
          </a:p>
          <a:p>
            <a:endParaRPr lang="en-US" b="0" dirty="0">
              <a:effectLst/>
            </a:endParaRPr>
          </a:p>
          <a:p>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19"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20"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74608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loss function also insures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843120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561424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532542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each training example,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stochastic because it chooses a single ran- </a:t>
            </a:r>
            <a:r>
              <a:rPr lang="en-US" sz="1200" kern="1200" dirty="0" err="1">
                <a:solidFill>
                  <a:schemeClr val="tx1"/>
                </a:solidFill>
                <a:effectLst/>
                <a:latin typeface="+mn-lt"/>
                <a:ea typeface="+mn-ea"/>
                <a:cs typeface="+mn-cs"/>
              </a:rPr>
              <a:t>dom</a:t>
            </a:r>
            <a:r>
              <a:rPr lang="en-US" sz="1200" kern="1200" dirty="0">
                <a:solidFill>
                  <a:schemeClr val="tx1"/>
                </a:solidFill>
                <a:effectLst/>
                <a:latin typeface="+mn-lt"/>
                <a:ea typeface="+mn-ea"/>
                <a:cs typeface="+mn-cs"/>
              </a:rPr>
              <a:t> example 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593340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2/25/19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2/25/19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2/25/19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2/25/19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2/25/19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2/25/19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2/25/19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2/25/19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customXml" Target="../ink/ink1.xml"/><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customXml" Target="../ink/ink2.xml"/><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tif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nchorCtr="0">
            <a:normAutofit/>
          </a:bodyPr>
          <a:lstStyle/>
          <a:p>
            <a:r>
              <a:rPr lang="en-US" dirty="0" smtClean="0">
                <a:solidFill>
                  <a:srgbClr val="C00000"/>
                </a:solidFill>
              </a:rPr>
              <a:t>Neural Network LMs</a:t>
            </a:r>
            <a:endParaRPr lang="en-US" dirty="0"/>
          </a:p>
        </p:txBody>
      </p:sp>
      <p:sp>
        <p:nvSpPr>
          <p:cNvPr id="5" name="Subtitle 4"/>
          <p:cNvSpPr>
            <a:spLocks noGrp="1"/>
          </p:cNvSpPr>
          <p:nvPr>
            <p:ph type="subTitle" idx="1"/>
          </p:nvPr>
        </p:nvSpPr>
        <p:spPr>
          <a:xfrm>
            <a:off x="845358" y="3048000"/>
            <a:ext cx="4280362" cy="3429000"/>
          </a:xfrm>
        </p:spPr>
        <p:txBody>
          <a:bodyPr>
            <a:normAutofit/>
          </a:bodyPr>
          <a:lstStyle/>
          <a:p>
            <a:r>
              <a:rPr lang="en-US" dirty="0" smtClean="0"/>
              <a:t>Read Chapter 4 and Chapter 9 from </a:t>
            </a:r>
          </a:p>
          <a:p>
            <a:r>
              <a:rPr lang="en-US" dirty="0" err="1" smtClean="0"/>
              <a:t>Yoav</a:t>
            </a:r>
            <a:r>
              <a:rPr lang="en-US" dirty="0" smtClean="0"/>
              <a:t> </a:t>
            </a:r>
            <a:r>
              <a:rPr lang="en-US" dirty="0" err="1" smtClean="0"/>
              <a:t>Goldber’s</a:t>
            </a:r>
            <a:r>
              <a:rPr lang="en-US" dirty="0" smtClean="0"/>
              <a:t> book Neural Networks Methods for NLP</a:t>
            </a:r>
          </a:p>
          <a:p>
            <a:endParaRPr lang="en-US" dirty="0"/>
          </a:p>
          <a:p>
            <a:r>
              <a:rPr lang="en-US" dirty="0" smtClean="0"/>
              <a:t>(It’s free to download from Penn’s campus!)</a:t>
            </a:r>
            <a:endParaRPr lang="en-US" dirty="0"/>
          </a:p>
        </p:txBody>
      </p:sp>
      <p:pic>
        <p:nvPicPr>
          <p:cNvPr id="3" name="Picture 2"/>
          <p:cNvPicPr>
            <a:picLocks noChangeAspect="1"/>
          </p:cNvPicPr>
          <p:nvPr/>
        </p:nvPicPr>
        <p:blipFill>
          <a:blip r:embed="rId2"/>
          <a:stretch>
            <a:fillRect/>
          </a:stretch>
        </p:blipFill>
        <p:spPr>
          <a:xfrm>
            <a:off x="5105400" y="1864275"/>
            <a:ext cx="4038600" cy="4993725"/>
          </a:xfrm>
          <a:prstGeom prst="rect">
            <a:avLst/>
          </a:prstGeom>
        </p:spPr>
      </p:pic>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248179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726101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A brain-inspired metaphor</a:t>
            </a:r>
            <a:endParaRPr lang="en-US" dirty="0"/>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5246641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single neuron</a:t>
            </a:r>
            <a:endParaRPr lang="en-US" dirty="0"/>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5930149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331860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Notation</a:t>
            </a:r>
            <a:endParaRPr lang="en-US" dirty="0"/>
          </a:p>
        </p:txBody>
      </p:sp>
      <p:sp>
        <p:nvSpPr>
          <p:cNvPr id="5" name="Content Placeholder 4"/>
          <p:cNvSpPr>
            <a:spLocks noGrp="1"/>
          </p:cNvSpPr>
          <p:nvPr>
            <p:ph idx="1"/>
          </p:nvPr>
        </p:nvSpPr>
        <p:spPr/>
        <p:txBody>
          <a:bodyPr/>
          <a:lstStyle/>
          <a:p>
            <a:r>
              <a:rPr lang="en-US" dirty="0" smtClean="0"/>
              <a:t>The </a:t>
            </a:r>
            <a:r>
              <a:rPr lang="en-US" dirty="0"/>
              <a:t>simplest neural network is called a perceptron. It is simply a linear model: </a:t>
            </a:r>
            <a:endParaRPr lang="en-US" dirty="0" smtClean="0"/>
          </a:p>
          <a:p>
            <a:endParaRPr lang="en-US" dirty="0"/>
          </a:p>
          <a:p>
            <a:endParaRPr lang="en-US" dirty="0"/>
          </a:p>
          <a:p>
            <a:r>
              <a:rPr lang="en-US" dirty="0"/>
              <a:t>where W is the weight matrix and b is a bias term. </a:t>
            </a:r>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2438400" y="2362200"/>
            <a:ext cx="4089400" cy="1016000"/>
          </a:xfrm>
          <a:prstGeom prst="rect">
            <a:avLst/>
          </a:prstGeom>
        </p:spPr>
      </p:pic>
    </p:spTree>
    <p:extLst>
      <p:ext uri="{BB962C8B-B14F-4D97-AF65-F5344CB8AC3E}">
        <p14:creationId xmlns:p14="http://schemas.microsoft.com/office/powerpoint/2010/main" val="1599283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Notation</a:t>
            </a:r>
            <a:endParaRPr lang="en-US" dirty="0"/>
          </a:p>
        </p:txBody>
      </p:sp>
      <p:sp>
        <p:nvSpPr>
          <p:cNvPr id="5" name="Content Placeholder 4"/>
          <p:cNvSpPr>
            <a:spLocks noGrp="1"/>
          </p:cNvSpPr>
          <p:nvPr>
            <p:ph idx="1"/>
          </p:nvPr>
        </p:nvSpPr>
        <p:spPr/>
        <p:txBody>
          <a:bodyPr/>
          <a:lstStyle/>
          <a:p>
            <a:r>
              <a:rPr lang="en-US" dirty="0" smtClean="0"/>
              <a:t>To go beyond linear function, we introduce a non-linear hidden layer.  The result is called a Multi-Layer Perceptron with one hidden layer.</a:t>
            </a:r>
          </a:p>
          <a:p>
            <a:endParaRPr lang="en-US" dirty="0"/>
          </a:p>
          <a:p>
            <a:endParaRPr lang="en-US" dirty="0" smtClean="0"/>
          </a:p>
          <a:p>
            <a:endParaRPr lang="en-US" dirty="0"/>
          </a:p>
          <a:p>
            <a:r>
              <a:rPr lang="en-US" dirty="0" smtClean="0"/>
              <a:t>Here </a:t>
            </a:r>
            <a:r>
              <a:rPr lang="en-US" b="1" dirty="0"/>
              <a:t>W</a:t>
            </a:r>
            <a:r>
              <a:rPr lang="en-US" b="1" baseline="30000" dirty="0"/>
              <a:t>1</a:t>
            </a:r>
            <a:r>
              <a:rPr lang="en-US" dirty="0"/>
              <a:t> and </a:t>
            </a:r>
            <a:r>
              <a:rPr lang="en-US" b="1" dirty="0"/>
              <a:t>b</a:t>
            </a:r>
            <a:r>
              <a:rPr lang="en-US" b="1" baseline="30000" dirty="0"/>
              <a:t>1</a:t>
            </a:r>
            <a:r>
              <a:rPr lang="en-US" dirty="0"/>
              <a:t> are a matrix and a bias for the </a:t>
            </a:r>
            <a:r>
              <a:rPr lang="en-US" b="1" dirty="0"/>
              <a:t>first</a:t>
            </a:r>
            <a:r>
              <a:rPr lang="en-US" dirty="0"/>
              <a:t> linear transformation of the input </a:t>
            </a:r>
            <a:r>
              <a:rPr lang="en-US" b="1" dirty="0"/>
              <a:t>x</a:t>
            </a:r>
            <a:r>
              <a:rPr lang="en-US" dirty="0"/>
              <a:t>, </a:t>
            </a:r>
          </a:p>
          <a:p>
            <a:r>
              <a:rPr lang="en-US" b="1" dirty="0"/>
              <a:t>g</a:t>
            </a:r>
            <a:r>
              <a:rPr lang="en-US" dirty="0"/>
              <a:t> is a nonlinear function </a:t>
            </a:r>
            <a:r>
              <a:rPr lang="en-US" dirty="0" smtClean="0"/>
              <a:t>(</a:t>
            </a:r>
            <a:r>
              <a:rPr lang="en-US" dirty="0"/>
              <a:t>also </a:t>
            </a:r>
            <a:r>
              <a:rPr lang="en-US" dirty="0" smtClean="0"/>
              <a:t>an activation </a:t>
            </a:r>
            <a:r>
              <a:rPr lang="en-US" dirty="0"/>
              <a:t>function), </a:t>
            </a:r>
            <a:endParaRPr lang="en-US" dirty="0" smtClean="0"/>
          </a:p>
          <a:p>
            <a:r>
              <a:rPr lang="en-US" b="1" dirty="0" smtClean="0"/>
              <a:t>W</a:t>
            </a:r>
            <a:r>
              <a:rPr lang="en-US" b="1" baseline="30000" dirty="0" smtClean="0"/>
              <a:t>2</a:t>
            </a:r>
            <a:r>
              <a:rPr lang="en-US" dirty="0" smtClean="0"/>
              <a:t> </a:t>
            </a:r>
            <a:r>
              <a:rPr lang="en-US" dirty="0"/>
              <a:t>and </a:t>
            </a:r>
            <a:r>
              <a:rPr lang="en-US" b="1" dirty="0" smtClean="0"/>
              <a:t>b</a:t>
            </a:r>
            <a:r>
              <a:rPr lang="en-US" b="1" baseline="30000" dirty="0" smtClean="0"/>
              <a:t>2</a:t>
            </a:r>
            <a:r>
              <a:rPr lang="en-US" dirty="0" smtClean="0"/>
              <a:t> </a:t>
            </a:r>
            <a:r>
              <a:rPr lang="en-US" dirty="0"/>
              <a:t>are </a:t>
            </a:r>
            <a:r>
              <a:rPr lang="en-US" dirty="0" smtClean="0"/>
              <a:t>the </a:t>
            </a:r>
            <a:r>
              <a:rPr lang="en-US" dirty="0"/>
              <a:t>matrix and bias term for a </a:t>
            </a:r>
            <a:r>
              <a:rPr lang="en-US" b="1" dirty="0"/>
              <a:t>second</a:t>
            </a:r>
            <a:r>
              <a:rPr lang="en-US" dirty="0"/>
              <a:t> linear transform. </a:t>
            </a:r>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3" name="Picture 2"/>
          <p:cNvPicPr>
            <a:picLocks noChangeAspect="1"/>
          </p:cNvPicPr>
          <p:nvPr/>
        </p:nvPicPr>
        <p:blipFill>
          <a:blip r:embed="rId3"/>
          <a:stretch>
            <a:fillRect/>
          </a:stretch>
        </p:blipFill>
        <p:spPr>
          <a:xfrm>
            <a:off x="990600" y="2590800"/>
            <a:ext cx="6910038" cy="990600"/>
          </a:xfrm>
          <a:prstGeom prst="rect">
            <a:avLst/>
          </a:prstGeom>
        </p:spPr>
      </p:pic>
    </p:spTree>
    <p:extLst>
      <p:ext uri="{BB962C8B-B14F-4D97-AF65-F5344CB8AC3E}">
        <p14:creationId xmlns:p14="http://schemas.microsoft.com/office/powerpoint/2010/main" val="7923036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Notation</a:t>
            </a:r>
            <a:endParaRPr lang="en-US" dirty="0"/>
          </a:p>
        </p:txBody>
      </p:sp>
      <p:sp>
        <p:nvSpPr>
          <p:cNvPr id="5" name="Content Placeholder 4"/>
          <p:cNvSpPr>
            <a:spLocks noGrp="1"/>
          </p:cNvSpPr>
          <p:nvPr>
            <p:ph idx="1"/>
          </p:nvPr>
        </p:nvSpPr>
        <p:spPr/>
        <p:txBody>
          <a:bodyPr/>
          <a:lstStyle/>
          <a:p>
            <a:r>
              <a:rPr lang="en-US" dirty="0" smtClean="0"/>
              <a:t>We can add additional linear transformations and nonlinearities, resulting with a MLP with two hidden layers:</a:t>
            </a:r>
          </a:p>
          <a:p>
            <a:endParaRPr lang="en-US" dirty="0"/>
          </a:p>
          <a:p>
            <a:endParaRPr lang="en-US" dirty="0" smtClean="0"/>
          </a:p>
          <a:p>
            <a:r>
              <a:rPr lang="en-US" dirty="0" smtClean="0"/>
              <a:t> </a:t>
            </a:r>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6" name="Picture 5"/>
          <p:cNvPicPr>
            <a:picLocks noChangeAspect="1"/>
          </p:cNvPicPr>
          <p:nvPr/>
        </p:nvPicPr>
        <p:blipFill>
          <a:blip r:embed="rId3"/>
          <a:stretch>
            <a:fillRect/>
          </a:stretch>
        </p:blipFill>
        <p:spPr>
          <a:xfrm>
            <a:off x="609599" y="3063135"/>
            <a:ext cx="3556541" cy="3794865"/>
          </a:xfrm>
          <a:prstGeom prst="rect">
            <a:avLst/>
          </a:prstGeom>
        </p:spPr>
      </p:pic>
      <p:pic>
        <p:nvPicPr>
          <p:cNvPr id="7" name="Picture 6"/>
          <p:cNvPicPr>
            <a:picLocks noChangeAspect="1"/>
          </p:cNvPicPr>
          <p:nvPr/>
        </p:nvPicPr>
        <p:blipFill>
          <a:blip r:embed="rId4"/>
          <a:stretch>
            <a:fillRect/>
          </a:stretch>
        </p:blipFill>
        <p:spPr>
          <a:xfrm>
            <a:off x="1752600" y="2452477"/>
            <a:ext cx="5519409" cy="610658"/>
          </a:xfrm>
          <a:prstGeom prst="rect">
            <a:avLst/>
          </a:prstGeom>
        </p:spPr>
      </p:pic>
      <p:pic>
        <p:nvPicPr>
          <p:cNvPr id="8" name="Picture 7"/>
          <p:cNvPicPr>
            <a:picLocks noChangeAspect="1"/>
          </p:cNvPicPr>
          <p:nvPr/>
        </p:nvPicPr>
        <p:blipFill>
          <a:blip r:embed="rId5"/>
          <a:stretch>
            <a:fillRect/>
          </a:stretch>
        </p:blipFill>
        <p:spPr>
          <a:xfrm>
            <a:off x="4800600" y="4267200"/>
            <a:ext cx="3621500" cy="1786924"/>
          </a:xfrm>
          <a:prstGeom prst="rect">
            <a:avLst/>
          </a:prstGeom>
        </p:spPr>
      </p:pic>
      <p:sp>
        <p:nvSpPr>
          <p:cNvPr id="9" name="Rectangle 8"/>
          <p:cNvSpPr/>
          <p:nvPr/>
        </p:nvSpPr>
        <p:spPr>
          <a:xfrm>
            <a:off x="4995138" y="3435839"/>
            <a:ext cx="3232423" cy="646331"/>
          </a:xfrm>
          <a:prstGeom prst="rect">
            <a:avLst/>
          </a:prstGeom>
        </p:spPr>
        <p:txBody>
          <a:bodyPr wrap="none">
            <a:spAutoFit/>
          </a:bodyPr>
          <a:lstStyle/>
          <a:p>
            <a:r>
              <a:rPr lang="en-US" dirty="0" smtClean="0"/>
              <a:t>Same equation, but written with</a:t>
            </a:r>
            <a:br>
              <a:rPr lang="en-US" dirty="0" smtClean="0"/>
            </a:br>
            <a:r>
              <a:rPr lang="en-US" dirty="0" smtClean="0"/>
              <a:t>intermediary variables:</a:t>
            </a:r>
            <a:endParaRPr lang="en-US" dirty="0"/>
          </a:p>
        </p:txBody>
      </p:sp>
    </p:spTree>
    <p:extLst>
      <p:ext uri="{BB962C8B-B14F-4D97-AF65-F5344CB8AC3E}">
        <p14:creationId xmlns:p14="http://schemas.microsoft.com/office/powerpoint/2010/main" val="18977843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the layers</a:t>
            </a:r>
            <a:endParaRPr lang="en-US" dirty="0"/>
          </a:p>
        </p:txBody>
      </p:sp>
      <p:sp>
        <p:nvSpPr>
          <p:cNvPr id="3" name="Content Placeholder 2"/>
          <p:cNvSpPr>
            <a:spLocks noGrp="1"/>
          </p:cNvSpPr>
          <p:nvPr>
            <p:ph idx="1"/>
          </p:nvPr>
        </p:nvSpPr>
        <p:spPr/>
        <p:txBody>
          <a:bodyPr/>
          <a:lstStyle/>
          <a:p>
            <a:r>
              <a:rPr lang="en-US" dirty="0" smtClean="0"/>
              <a:t>A neural network can be described the the dimensions of its layers and of its input.</a:t>
            </a:r>
          </a:p>
          <a:p>
            <a:pPr algn="ctr"/>
            <a:r>
              <a:rPr lang="en-US" b="1" dirty="0"/>
              <a:t>d</a:t>
            </a:r>
            <a:r>
              <a:rPr lang="en-US" b="1" i="1" baseline="-25000" dirty="0"/>
              <a:t>in</a:t>
            </a:r>
            <a:r>
              <a:rPr lang="en-US" i="1" dirty="0"/>
              <a:t> </a:t>
            </a:r>
            <a:r>
              <a:rPr lang="en-US" dirty="0" smtClean="0"/>
              <a:t>is the number of dimensions of the input vector</a:t>
            </a:r>
          </a:p>
          <a:p>
            <a:pPr algn="ctr"/>
            <a:r>
              <a:rPr lang="en-US" b="1" dirty="0" err="1" smtClean="0"/>
              <a:t>d</a:t>
            </a:r>
            <a:r>
              <a:rPr lang="en-US" b="1" i="1" baseline="-25000" dirty="0" err="1" smtClean="0"/>
              <a:t>out</a:t>
            </a:r>
            <a:r>
              <a:rPr lang="en-US" b="1" i="1" dirty="0" smtClean="0"/>
              <a:t> </a:t>
            </a:r>
            <a:r>
              <a:rPr lang="en-US" dirty="0"/>
              <a:t>is the number of dimensions of the </a:t>
            </a:r>
            <a:r>
              <a:rPr lang="en-US" dirty="0" smtClean="0"/>
              <a:t>output vector</a:t>
            </a:r>
          </a:p>
          <a:p>
            <a:r>
              <a:rPr lang="en-US" dirty="0" smtClean="0"/>
              <a:t>A fully connected layer </a:t>
            </a:r>
            <a:r>
              <a:rPr lang="en-US" b="1" dirty="0" smtClean="0"/>
              <a:t>l(x) = </a:t>
            </a:r>
            <a:r>
              <a:rPr lang="en-US" b="1" dirty="0" err="1"/>
              <a:t>xW</a:t>
            </a:r>
            <a:r>
              <a:rPr lang="en-US" b="1" dirty="0"/>
              <a:t> </a:t>
            </a:r>
            <a:r>
              <a:rPr lang="en-US" b="1" dirty="0" smtClean="0"/>
              <a:t>+ </a:t>
            </a:r>
            <a:r>
              <a:rPr lang="en-US" b="1" dirty="0"/>
              <a:t>b </a:t>
            </a:r>
            <a:r>
              <a:rPr lang="en-US" dirty="0" smtClean="0"/>
              <a:t>with input size </a:t>
            </a:r>
            <a:r>
              <a:rPr lang="en-US" b="1" dirty="0" smtClean="0"/>
              <a:t>d</a:t>
            </a:r>
            <a:r>
              <a:rPr lang="en-US" b="1" i="1" baseline="-25000" dirty="0" smtClean="0"/>
              <a:t>in </a:t>
            </a:r>
            <a:r>
              <a:rPr lang="en-US" dirty="0"/>
              <a:t>and and output </a:t>
            </a:r>
            <a:r>
              <a:rPr lang="en-US" dirty="0" smtClean="0"/>
              <a:t>size </a:t>
            </a:r>
            <a:r>
              <a:rPr lang="en-US" b="1" dirty="0" err="1" smtClean="0"/>
              <a:t>d</a:t>
            </a:r>
            <a:r>
              <a:rPr lang="en-US" b="1" i="1" baseline="-25000" dirty="0" err="1" smtClean="0"/>
              <a:t>out</a:t>
            </a:r>
            <a:r>
              <a:rPr lang="en-US" b="1" i="1" dirty="0" smtClean="0"/>
              <a:t> </a:t>
            </a:r>
            <a:r>
              <a:rPr lang="en-US" dirty="0" smtClean="0"/>
              <a:t>will have the following dimensions:</a:t>
            </a:r>
          </a:p>
          <a:p>
            <a:pPr algn="ctr"/>
            <a:r>
              <a:rPr lang="en-US" dirty="0" smtClean="0"/>
              <a:t>the dimensions </a:t>
            </a:r>
            <a:r>
              <a:rPr lang="en-US" dirty="0"/>
              <a:t>of </a:t>
            </a:r>
            <a:r>
              <a:rPr lang="en-US" b="1" i="1" dirty="0" smtClean="0"/>
              <a:t>x </a:t>
            </a:r>
            <a:r>
              <a:rPr lang="en-US" dirty="0" smtClean="0"/>
              <a:t>are </a:t>
            </a:r>
            <a:r>
              <a:rPr lang="en-US" b="1" dirty="0" smtClean="0"/>
              <a:t>1 </a:t>
            </a:r>
            <a:r>
              <a:rPr lang="en-US" dirty="0" smtClean="0"/>
              <a:t>x </a:t>
            </a:r>
            <a:r>
              <a:rPr lang="en-US" b="1" dirty="0" smtClean="0"/>
              <a:t>d</a:t>
            </a:r>
            <a:r>
              <a:rPr lang="en-US" b="1" i="1" baseline="-25000" dirty="0" smtClean="0"/>
              <a:t>in</a:t>
            </a:r>
            <a:r>
              <a:rPr lang="en-US" i="1" dirty="0" smtClean="0"/>
              <a:t> </a:t>
            </a:r>
            <a:endParaRPr lang="en-US" dirty="0" smtClean="0"/>
          </a:p>
          <a:p>
            <a:pPr algn="ctr"/>
            <a:r>
              <a:rPr lang="en-US" dirty="0"/>
              <a:t>the </a:t>
            </a:r>
            <a:r>
              <a:rPr lang="en-US" dirty="0" smtClean="0"/>
              <a:t>dimensions of </a:t>
            </a:r>
            <a:r>
              <a:rPr lang="en-US" b="1" i="1" dirty="0" smtClean="0"/>
              <a:t>W</a:t>
            </a:r>
            <a:r>
              <a:rPr lang="en-US" i="1" dirty="0" smtClean="0"/>
              <a:t> </a:t>
            </a:r>
            <a:r>
              <a:rPr lang="en-US" dirty="0" smtClean="0"/>
              <a:t>are</a:t>
            </a:r>
            <a:r>
              <a:rPr lang="en-US" i="1" dirty="0" smtClean="0"/>
              <a:t> </a:t>
            </a:r>
            <a:r>
              <a:rPr lang="en-US" b="1" dirty="0"/>
              <a:t>d</a:t>
            </a:r>
            <a:r>
              <a:rPr lang="en-US" b="1" i="1" baseline="-25000" dirty="0"/>
              <a:t>in</a:t>
            </a:r>
            <a:r>
              <a:rPr lang="en-US" i="1" dirty="0"/>
              <a:t> </a:t>
            </a:r>
            <a:r>
              <a:rPr lang="en-US" dirty="0" smtClean="0"/>
              <a:t>x </a:t>
            </a:r>
            <a:r>
              <a:rPr lang="en-US" b="1" dirty="0" err="1" smtClean="0"/>
              <a:t>d</a:t>
            </a:r>
            <a:r>
              <a:rPr lang="en-US" b="1" i="1" baseline="-25000" dirty="0" err="1" smtClean="0"/>
              <a:t>out</a:t>
            </a:r>
            <a:r>
              <a:rPr lang="en-US" i="1" dirty="0" smtClean="0"/>
              <a:t> </a:t>
            </a:r>
          </a:p>
          <a:p>
            <a:pPr algn="ctr"/>
            <a:r>
              <a:rPr lang="en-US" dirty="0"/>
              <a:t>the dimensions </a:t>
            </a:r>
            <a:r>
              <a:rPr lang="en-US" dirty="0" smtClean="0"/>
              <a:t>of </a:t>
            </a:r>
            <a:r>
              <a:rPr lang="en-US" b="1" i="1" dirty="0" smtClean="0"/>
              <a:t>b</a:t>
            </a:r>
            <a:r>
              <a:rPr lang="en-US" b="1" dirty="0" smtClean="0"/>
              <a:t> </a:t>
            </a:r>
            <a:r>
              <a:rPr lang="en-US" dirty="0" smtClean="0"/>
              <a:t>are </a:t>
            </a:r>
            <a:r>
              <a:rPr lang="en-US" b="1" dirty="0"/>
              <a:t>1 </a:t>
            </a:r>
            <a:r>
              <a:rPr lang="en-US" dirty="0"/>
              <a:t>x </a:t>
            </a:r>
            <a:r>
              <a:rPr lang="en-US" b="1" dirty="0" err="1" smtClean="0"/>
              <a:t>d</a:t>
            </a:r>
            <a:r>
              <a:rPr lang="en-US" b="1" i="1" baseline="-25000" dirty="0" err="1" smtClean="0"/>
              <a:t>out</a:t>
            </a:r>
            <a:r>
              <a:rPr lang="en-US" i="1" dirty="0" smtClean="0"/>
              <a:t> </a:t>
            </a:r>
          </a:p>
          <a:p>
            <a:pPr algn="ctr"/>
            <a:endParaRPr lang="en-US" dirty="0"/>
          </a:p>
          <a:p>
            <a:pPr algn="ctr"/>
            <a:endParaRPr lang="en-US" b="1" dirty="0"/>
          </a:p>
          <a:p>
            <a:endParaRPr lang="en-US" dirty="0" smtClean="0"/>
          </a:p>
          <a:p>
            <a:pPr algn="ctr"/>
            <a:endParaRPr lang="en-US" dirty="0"/>
          </a:p>
          <a:p>
            <a:pPr algn="ctr"/>
            <a:endParaRPr lang="en-US" dirty="0"/>
          </a:p>
          <a:p>
            <a:endParaRPr lang="en-US" dirty="0"/>
          </a:p>
        </p:txBody>
      </p:sp>
    </p:spTree>
    <p:extLst>
      <p:ext uri="{BB962C8B-B14F-4D97-AF65-F5344CB8AC3E}">
        <p14:creationId xmlns:p14="http://schemas.microsoft.com/office/powerpoint/2010/main" val="662473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the output layer</a:t>
            </a:r>
            <a:endParaRPr lang="en-US" dirty="0"/>
          </a:p>
        </p:txBody>
      </p:sp>
      <p:sp>
        <p:nvSpPr>
          <p:cNvPr id="3" name="Content Placeholder 2"/>
          <p:cNvSpPr>
            <a:spLocks noGrp="1"/>
          </p:cNvSpPr>
          <p:nvPr>
            <p:ph idx="1"/>
          </p:nvPr>
        </p:nvSpPr>
        <p:spPr/>
        <p:txBody>
          <a:bodyPr/>
          <a:lstStyle/>
          <a:p>
            <a:r>
              <a:rPr lang="en-US" b="1" dirty="0" smtClean="0"/>
              <a:t>d</a:t>
            </a:r>
            <a:r>
              <a:rPr lang="en-US" b="1" i="1" baseline="-25000" dirty="0" err="1" smtClean="0"/>
              <a:t>out</a:t>
            </a:r>
            <a:r>
              <a:rPr lang="en-US" b="1" i="1" dirty="0" smtClean="0"/>
              <a:t> </a:t>
            </a:r>
            <a:r>
              <a:rPr lang="en-US" dirty="0" smtClean="0"/>
              <a:t>= 1 means the neural networks output is a scalar.  Such networks can be used for </a:t>
            </a:r>
          </a:p>
          <a:p>
            <a:pPr lvl="1"/>
            <a:r>
              <a:rPr lang="en-US" dirty="0" smtClean="0"/>
              <a:t>Regression or scoring</a:t>
            </a:r>
          </a:p>
          <a:p>
            <a:pPr lvl="1"/>
            <a:r>
              <a:rPr lang="en-US" dirty="0" smtClean="0"/>
              <a:t>Binary classification </a:t>
            </a:r>
          </a:p>
          <a:p>
            <a:r>
              <a:rPr lang="en-US" b="1" dirty="0" err="1"/>
              <a:t>d</a:t>
            </a:r>
            <a:r>
              <a:rPr lang="en-US" b="1" i="1" baseline="-25000" dirty="0" err="1"/>
              <a:t>out</a:t>
            </a:r>
            <a:r>
              <a:rPr lang="en-US" b="1" i="1" dirty="0"/>
              <a:t> </a:t>
            </a:r>
            <a:r>
              <a:rPr lang="en-US" dirty="0" smtClean="0"/>
              <a:t>= k &gt; 1 can be used for </a:t>
            </a:r>
            <a:r>
              <a:rPr lang="en-US" dirty="0"/>
              <a:t>k-class </a:t>
            </a:r>
            <a:r>
              <a:rPr lang="en-US" dirty="0" smtClean="0"/>
              <a:t>classification.  </a:t>
            </a:r>
          </a:p>
          <a:p>
            <a:pPr lvl="1"/>
            <a:r>
              <a:rPr lang="en-US" dirty="0" smtClean="0"/>
              <a:t>Associate each </a:t>
            </a:r>
            <a:r>
              <a:rPr lang="en-US" dirty="0"/>
              <a:t>dimension with a class, and </a:t>
            </a:r>
            <a:r>
              <a:rPr lang="en-US" dirty="0" smtClean="0"/>
              <a:t>look for </a:t>
            </a:r>
            <a:r>
              <a:rPr lang="en-US" dirty="0"/>
              <a:t>the dimension with maximal value. </a:t>
            </a:r>
            <a:endParaRPr lang="en-US" dirty="0" smtClean="0"/>
          </a:p>
          <a:p>
            <a:pPr lvl="1"/>
            <a:r>
              <a:rPr lang="en-US" dirty="0"/>
              <a:t>I</a:t>
            </a:r>
            <a:r>
              <a:rPr lang="en-US" dirty="0" smtClean="0"/>
              <a:t>f </a:t>
            </a:r>
            <a:r>
              <a:rPr lang="en-US" dirty="0"/>
              <a:t>the output vector entries are positive and sum to one, the output can be interpreted as a distribution over class </a:t>
            </a:r>
            <a:r>
              <a:rPr lang="en-US" dirty="0" smtClean="0"/>
              <a:t>assignments.</a:t>
            </a:r>
          </a:p>
          <a:p>
            <a:pPr marL="201168" lvl="1" indent="0">
              <a:buNone/>
            </a:pPr>
            <a:r>
              <a:rPr lang="en-US" dirty="0" smtClean="0"/>
              <a:t>The </a:t>
            </a:r>
            <a:r>
              <a:rPr lang="en-US" b="1" dirty="0" err="1" smtClean="0"/>
              <a:t>softmax</a:t>
            </a:r>
            <a:r>
              <a:rPr lang="en-US" b="1" dirty="0" smtClean="0"/>
              <a:t> </a:t>
            </a:r>
            <a:r>
              <a:rPr lang="en-US" dirty="0"/>
              <a:t>forces the values </a:t>
            </a:r>
            <a:r>
              <a:rPr lang="en-US" dirty="0" smtClean="0"/>
              <a:t>in an output layer to </a:t>
            </a:r>
            <a:r>
              <a:rPr lang="en-US" dirty="0"/>
              <a:t>be positive and sum to 1, making them interpretable as a probability distribution. </a:t>
            </a:r>
            <a:endParaRPr lang="en-US" dirty="0"/>
          </a:p>
          <a:p>
            <a:pPr marL="201168" lvl="1" indent="0">
              <a:buNone/>
            </a:pPr>
            <a:endParaRPr lang="en-US" dirty="0"/>
          </a:p>
          <a:p>
            <a:pPr lvl="1"/>
            <a:endParaRPr lang="en-US" dirty="0" smtClean="0"/>
          </a:p>
          <a:p>
            <a:pPr lvl="1"/>
            <a:endParaRPr lang="en-US" dirty="0"/>
          </a:p>
          <a:p>
            <a:pPr algn="ctr"/>
            <a:endParaRPr lang="en-US" i="1" dirty="0" smtClean="0"/>
          </a:p>
          <a:p>
            <a:pPr algn="ctr"/>
            <a:endParaRPr lang="en-US" dirty="0" smtClean="0"/>
          </a:p>
          <a:p>
            <a:pPr algn="ctr"/>
            <a:endParaRPr lang="en-US" b="1" dirty="0" smtClean="0"/>
          </a:p>
          <a:p>
            <a:endParaRPr lang="en-US" dirty="0" smtClean="0"/>
          </a:p>
          <a:p>
            <a:pPr algn="ctr"/>
            <a:endParaRPr lang="en-US" dirty="0" smtClean="0"/>
          </a:p>
          <a:p>
            <a:pPr algn="ctr"/>
            <a:endParaRPr lang="en-US" dirty="0" smtClean="0"/>
          </a:p>
          <a:p>
            <a:endParaRPr lang="en-US" dirty="0"/>
          </a:p>
        </p:txBody>
      </p:sp>
      <p:pic>
        <p:nvPicPr>
          <p:cNvPr id="5" name="Picture 4"/>
          <p:cNvPicPr>
            <a:picLocks noChangeAspect="1"/>
          </p:cNvPicPr>
          <p:nvPr/>
        </p:nvPicPr>
        <p:blipFill>
          <a:blip r:embed="rId3"/>
          <a:stretch>
            <a:fillRect/>
          </a:stretch>
        </p:blipFill>
        <p:spPr>
          <a:xfrm>
            <a:off x="3048000" y="5410200"/>
            <a:ext cx="2836196" cy="1274233"/>
          </a:xfrm>
          <a:prstGeom prst="rect">
            <a:avLst/>
          </a:prstGeom>
        </p:spPr>
      </p:pic>
    </p:spTree>
    <p:extLst>
      <p:ext uri="{BB962C8B-B14F-4D97-AF65-F5344CB8AC3E}">
        <p14:creationId xmlns:p14="http://schemas.microsoft.com/office/powerpoint/2010/main" val="15663275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Logistic Regression</a:t>
            </a:r>
            <a:endParaRPr lang="en-US" dirty="0"/>
          </a:p>
        </p:txBody>
      </p:sp>
      <p:sp>
        <p:nvSpPr>
          <p:cNvPr id="3" name="Content Placeholder 2"/>
          <p:cNvSpPr>
            <a:spLocks noGrp="1"/>
          </p:cNvSpPr>
          <p:nvPr>
            <p:ph idx="1"/>
          </p:nvPr>
        </p:nvSpPr>
        <p:spPr/>
        <p:txBody>
          <a:bodyPr>
            <a:normAutofit/>
          </a:bodyPr>
          <a:lstStyle/>
          <a:p>
            <a:r>
              <a:rPr lang="en-US" sz="2400" dirty="0" smtClean="0"/>
              <a:t>Logistic </a:t>
            </a:r>
            <a:r>
              <a:rPr lang="en-US" sz="2400" dirty="0"/>
              <a:t>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smtClean="0"/>
          </a:p>
          <a:p>
            <a:endParaRPr lang="en-US" sz="2400" dirty="0"/>
          </a:p>
          <a:p>
            <a:r>
              <a:rPr lang="en-US" sz="2400" dirty="0"/>
              <a:t>We can also write this as a dot product:</a:t>
            </a:r>
          </a:p>
          <a:p>
            <a:endParaRPr lang="en-US" sz="2400" dirty="0"/>
          </a:p>
        </p:txBody>
      </p:sp>
      <p:pic>
        <p:nvPicPr>
          <p:cNvPr id="4" name="Picture 3"/>
          <p:cNvPicPr>
            <a:picLocks noChangeAspect="1"/>
          </p:cNvPicPr>
          <p:nvPr/>
        </p:nvPicPr>
        <p:blipFill>
          <a:blip r:embed="rId3"/>
          <a:stretch>
            <a:fillRect/>
          </a:stretch>
        </p:blipFill>
        <p:spPr>
          <a:xfrm>
            <a:off x="2247698" y="2590800"/>
            <a:ext cx="3837093" cy="1676400"/>
          </a:xfrm>
          <a:prstGeom prst="rect">
            <a:avLst/>
          </a:prstGeom>
        </p:spPr>
      </p:pic>
      <p:grpSp>
        <p:nvGrpSpPr>
          <p:cNvPr id="7" name="Group 6"/>
          <p:cNvGrpSpPr/>
          <p:nvPr/>
        </p:nvGrpSpPr>
        <p:grpSpPr>
          <a:xfrm>
            <a:off x="914400" y="5012266"/>
            <a:ext cx="4540715" cy="1065200"/>
            <a:chOff x="822959" y="5792801"/>
            <a:chExt cx="4540715" cy="1065200"/>
          </a:xfrm>
        </p:grpSpPr>
        <p:sp>
          <p:nvSpPr>
            <p:cNvPr id="5" name="Rectangle 4"/>
            <p:cNvSpPr/>
            <p:nvPr/>
          </p:nvSpPr>
          <p:spPr>
            <a:xfrm>
              <a:off x="822959" y="5792801"/>
              <a:ext cx="184731" cy="369332"/>
            </a:xfrm>
            <a:prstGeom prst="rect">
              <a:avLst/>
            </a:prstGeom>
          </p:spPr>
          <p:txBody>
            <a:bodyPr wrap="none">
              <a:spAutoFit/>
            </a:bodyPr>
            <a:lstStyle/>
            <a:p>
              <a:endParaRPr lang="en-US" dirty="0"/>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2776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Power</a:t>
            </a:r>
            <a:endParaRPr lang="en-US" dirty="0"/>
          </a:p>
        </p:txBody>
      </p:sp>
      <p:sp>
        <p:nvSpPr>
          <p:cNvPr id="3" name="Content Placeholder 2"/>
          <p:cNvSpPr>
            <a:spLocks noGrp="1"/>
          </p:cNvSpPr>
          <p:nvPr>
            <p:ph idx="1"/>
          </p:nvPr>
        </p:nvSpPr>
        <p:spPr>
          <a:xfrm>
            <a:off x="822959" y="1845734"/>
            <a:ext cx="3901441" cy="4023360"/>
          </a:xfrm>
        </p:spPr>
        <p:txBody>
          <a:bodyPr/>
          <a:lstStyle/>
          <a:p>
            <a:r>
              <a:rPr lang="en-US" dirty="0" smtClean="0"/>
              <a:t>A Multi-Layer Perceptron with one hidden layer is a “universal </a:t>
            </a:r>
            <a:r>
              <a:rPr lang="en-US" dirty="0" err="1" smtClean="0"/>
              <a:t>approximator</a:t>
            </a:r>
            <a:r>
              <a:rPr lang="en-US" dirty="0" smtClean="0"/>
              <a:t>”.</a:t>
            </a:r>
          </a:p>
          <a:p>
            <a:r>
              <a:rPr lang="en-US" dirty="0" smtClean="0"/>
              <a:t>It can approximate a family </a:t>
            </a:r>
            <a:r>
              <a:rPr lang="en-US" dirty="0"/>
              <a:t>of functions that includes all continuous functions on a closed and bounded subset </a:t>
            </a:r>
            <a:r>
              <a:rPr lang="en-US" dirty="0" smtClean="0"/>
              <a:t>of R</a:t>
            </a:r>
            <a:r>
              <a:rPr lang="en-US" baseline="30000" dirty="0" smtClean="0"/>
              <a:t>n</a:t>
            </a:r>
            <a:endParaRPr lang="en-US" dirty="0"/>
          </a:p>
          <a:p>
            <a:r>
              <a:rPr lang="en-US" dirty="0"/>
              <a:t>It can approximate </a:t>
            </a:r>
            <a:r>
              <a:rPr lang="en-US" dirty="0" smtClean="0"/>
              <a:t>any </a:t>
            </a:r>
            <a:r>
              <a:rPr lang="en-US" dirty="0"/>
              <a:t>function mapping from any finite dimensional discrete space to </a:t>
            </a:r>
            <a:r>
              <a:rPr lang="en-US" dirty="0" smtClean="0"/>
              <a:t>another.</a:t>
            </a:r>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5410200" y="1959981"/>
            <a:ext cx="3556541" cy="3794865"/>
          </a:xfrm>
          <a:prstGeom prst="rect">
            <a:avLst/>
          </a:prstGeom>
        </p:spPr>
      </p:pic>
      <p:sp>
        <p:nvSpPr>
          <p:cNvPr id="5" name="TextBox 4"/>
          <p:cNvSpPr txBox="1"/>
          <p:nvPr/>
        </p:nvSpPr>
        <p:spPr>
          <a:xfrm>
            <a:off x="6200214" y="6172200"/>
            <a:ext cx="2766527" cy="369332"/>
          </a:xfrm>
          <a:prstGeom prst="rect">
            <a:avLst/>
          </a:prstGeom>
          <a:noFill/>
        </p:spPr>
        <p:txBody>
          <a:bodyPr wrap="none" rtlCol="0">
            <a:spAutoFit/>
          </a:bodyPr>
          <a:lstStyle/>
          <a:p>
            <a:r>
              <a:rPr lang="en-US" smtClean="0"/>
              <a:t>So why use multiple layers?</a:t>
            </a:r>
            <a:endParaRPr lang="en-US"/>
          </a:p>
        </p:txBody>
      </p:sp>
    </p:spTree>
    <p:extLst>
      <p:ext uri="{BB962C8B-B14F-4D97-AF65-F5344CB8AC3E}">
        <p14:creationId xmlns:p14="http://schemas.microsoft.com/office/powerpoint/2010/main" val="1251407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Nonlinearities </a:t>
            </a:r>
            <a:endParaRPr lang="en-US" dirty="0"/>
          </a:p>
        </p:txBody>
      </p:sp>
      <p:pic>
        <p:nvPicPr>
          <p:cNvPr id="4" name="Picture 3"/>
          <p:cNvPicPr>
            <a:picLocks noChangeAspect="1"/>
          </p:cNvPicPr>
          <p:nvPr/>
        </p:nvPicPr>
        <p:blipFill>
          <a:blip r:embed="rId3"/>
          <a:stretch>
            <a:fillRect/>
          </a:stretch>
        </p:blipFill>
        <p:spPr>
          <a:xfrm>
            <a:off x="193516" y="2133600"/>
            <a:ext cx="8980964" cy="3530600"/>
          </a:xfrm>
          <a:prstGeom prst="rect">
            <a:avLst/>
          </a:prstGeom>
        </p:spPr>
      </p:pic>
    </p:spTree>
    <p:extLst>
      <p:ext uri="{BB962C8B-B14F-4D97-AF65-F5344CB8AC3E}">
        <p14:creationId xmlns:p14="http://schemas.microsoft.com/office/powerpoint/2010/main" val="832304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concerns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7543801" cy="4707466"/>
              </a:xfrm>
            </p:spPr>
            <p:txBody>
              <a:bodyPr>
                <a:normAutofit lnSpcReduction="10000"/>
              </a:bodyPr>
              <a:lstStyle/>
              <a:p>
                <a:r>
                  <a:rPr lang="en-US" b="1" dirty="0" smtClean="0"/>
                  <a:t>Loss functions.  </a:t>
                </a:r>
                <a:r>
                  <a:rPr lang="en-US" dirty="0" smtClean="0"/>
                  <a:t>Much like training a logistic regression classifier, we define a loss function </a:t>
                </a:r>
                <a:endParaRPr lang="en-US" dirty="0"/>
              </a:p>
              <a:p>
                <a:pPr algn="ctr"/>
                <a14:m>
                  <m:oMath xmlns:m="http://schemas.openxmlformats.org/officeDocument/2006/math">
                    <m:r>
                      <a:rPr lang="en-US" i="1">
                        <a:latin typeface="Cambria Math" panose="02040503050406030204" pitchFamily="18" charset="0"/>
                      </a:rPr>
                      <m:t>𝐿</m:t>
                    </m:r>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oMath>
                </a14:m>
                <a:r>
                  <a:rPr lang="en-US" dirty="0"/>
                  <a:t>how much </a:t>
                </a:r>
                <a14:m>
                  <m:oMath xmlns:m="http://schemas.openxmlformats.org/officeDocument/2006/math">
                    <m:acc>
                      <m:accPr>
                        <m:chr m:val="̂"/>
                        <m:ctrlPr>
                          <a:rPr lang="en-US" i="1">
                            <a:latin typeface="Cambria Math" charset="0"/>
                          </a:rPr>
                        </m:ctrlPr>
                      </m:accPr>
                      <m:e>
                        <m:r>
                          <a:rPr lang="en-US" i="1">
                            <a:latin typeface="Cambria Math" panose="02040503050406030204" pitchFamily="18" charset="0"/>
                          </a:rPr>
                          <m:t>𝑦</m:t>
                        </m:r>
                      </m:e>
                    </m:acc>
                  </m:oMath>
                </a14:m>
                <a:r>
                  <a:rPr lang="en-US" dirty="0"/>
                  <a:t> differs from the true </a:t>
                </a:r>
                <a:r>
                  <a:rPr lang="en-US" i="1" dirty="0"/>
                  <a:t>y</a:t>
                </a:r>
              </a:p>
              <a:p>
                <a:r>
                  <a:rPr lang="en-US" dirty="0" smtClean="0"/>
                  <a:t>Loss functions like </a:t>
                </a:r>
                <a:r>
                  <a:rPr lang="en-US" i="1" dirty="0" smtClean="0"/>
                  <a:t>cross-entropy loss</a:t>
                </a:r>
                <a:r>
                  <a:rPr lang="en-US" dirty="0" smtClean="0"/>
                  <a:t> are relevant for neural nets too.</a:t>
                </a:r>
              </a:p>
              <a:p>
                <a:r>
                  <a:rPr lang="en-US" b="1" dirty="0" smtClean="0"/>
                  <a:t>Regularization. </a:t>
                </a:r>
                <a:r>
                  <a:rPr lang="en-US" dirty="0" smtClean="0"/>
                  <a:t>To avoid overfitting, we often add a regularization term alongside our loss function when we search for the best parameters. </a:t>
                </a:r>
              </a:p>
              <a:p>
                <a:endParaRPr lang="en-US" dirty="0"/>
              </a:p>
              <a:p>
                <a:endParaRPr lang="en-US" dirty="0" smtClean="0"/>
              </a:p>
              <a:p>
                <a:endParaRPr lang="en-US" dirty="0"/>
              </a:p>
              <a:p>
                <a:endParaRPr lang="en-US" dirty="0" smtClean="0"/>
              </a:p>
              <a:p>
                <a:r>
                  <a:rPr lang="en-US" b="1" dirty="0" smtClean="0"/>
                  <a:t>Dropout </a:t>
                </a:r>
                <a:r>
                  <a:rPr lang="en-US" dirty="0" smtClean="0"/>
                  <a:t>attempts to</a:t>
                </a:r>
                <a:r>
                  <a:rPr lang="en-US" b="1" dirty="0" smtClean="0"/>
                  <a:t> </a:t>
                </a:r>
                <a:r>
                  <a:rPr lang="en-US" dirty="0" smtClean="0"/>
                  <a:t>avoid overfitting by </a:t>
                </a:r>
                <a:r>
                  <a:rPr lang="en-US" dirty="0"/>
                  <a:t>randomly dropping </a:t>
                </a:r>
                <a:r>
                  <a:rPr lang="en-US" dirty="0" smtClean="0"/>
                  <a:t>(m</a:t>
                </a:r>
                <a:r>
                  <a:rPr lang="mr-IN" dirty="0"/>
                  <a:t> 3/13 </a:t>
                </a:r>
                <a:r>
                  <a:rPr lang="en-US" dirty="0" smtClean="0"/>
                  <a:t>to 0) half </a:t>
                </a:r>
                <a:r>
                  <a:rPr lang="en-US" dirty="0"/>
                  <a:t>of the neurons in the </a:t>
                </a:r>
                <a:r>
                  <a:rPr lang="en-US" dirty="0" smtClean="0"/>
                  <a:t>network in each training example in SGD.</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707466"/>
              </a:xfrm>
              <a:blipFill rotWithShape="0">
                <a:blip r:embed="rId3"/>
                <a:stretch>
                  <a:fillRect l="-808" t="-1943" r="-2019"/>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743200" y="4038600"/>
            <a:ext cx="4095206" cy="1447800"/>
          </a:xfrm>
          <a:prstGeom prst="rect">
            <a:avLst/>
          </a:prstGeom>
        </p:spPr>
      </p:pic>
    </p:spTree>
    <p:extLst>
      <p:ext uri="{BB962C8B-B14F-4D97-AF65-F5344CB8AC3E}">
        <p14:creationId xmlns:p14="http://schemas.microsoft.com/office/powerpoint/2010/main" val="21385276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Models</a:t>
            </a:r>
            <a:endParaRPr lang="en-US" dirty="0"/>
          </a:p>
        </p:txBody>
      </p:sp>
      <p:sp>
        <p:nvSpPr>
          <p:cNvPr id="3" name="Content Placeholder 2"/>
          <p:cNvSpPr>
            <a:spLocks noGrp="1"/>
          </p:cNvSpPr>
          <p:nvPr>
            <p:ph idx="1"/>
          </p:nvPr>
        </p:nvSpPr>
        <p:spPr/>
        <p:txBody>
          <a:bodyPr/>
          <a:lstStyle/>
          <a:p>
            <a:r>
              <a:rPr lang="en-US" dirty="0" smtClean="0"/>
              <a:t>Estimate the probability of a sentence consisting of word sequence w</a:t>
            </a:r>
            <a:r>
              <a:rPr lang="en-US" baseline="-25000" dirty="0" smtClean="0"/>
              <a:t>1:n</a:t>
            </a:r>
          </a:p>
          <a:p>
            <a:endParaRPr lang="en-US" baseline="-25000" dirty="0"/>
          </a:p>
          <a:p>
            <a:endParaRPr lang="en-US" baseline="-25000" dirty="0" smtClean="0"/>
          </a:p>
          <a:p>
            <a:endParaRPr lang="en-US" dirty="0" smtClean="0"/>
          </a:p>
          <a:p>
            <a:r>
              <a:rPr lang="en-US" dirty="0" smtClean="0"/>
              <a:t>We need to estimate the probability of </a:t>
            </a:r>
            <a:r>
              <a:rPr lang="en-US" i="1" dirty="0" smtClean="0"/>
              <a:t>P</a:t>
            </a:r>
            <a:r>
              <a:rPr lang="en-US" dirty="0" smtClean="0"/>
              <a:t>(w</a:t>
            </a:r>
            <a:r>
              <a:rPr lang="en-US" baseline="-25000" dirty="0" smtClean="0"/>
              <a:t>i+1</a:t>
            </a:r>
            <a:r>
              <a:rPr lang="en-US" dirty="0" smtClean="0"/>
              <a:t>|w</a:t>
            </a:r>
            <a:r>
              <a:rPr lang="en-US" baseline="-25000" dirty="0" smtClean="0"/>
              <a:t>k-i:i</a:t>
            </a:r>
            <a:r>
              <a:rPr lang="en-US" dirty="0" smtClean="0"/>
              <a:t>) from a large corpus.</a:t>
            </a:r>
            <a:endParaRPr lang="en-US" baseline="-25000" dirty="0"/>
          </a:p>
        </p:txBody>
      </p:sp>
      <p:pic>
        <p:nvPicPr>
          <p:cNvPr id="4" name="Picture 3"/>
          <p:cNvPicPr>
            <a:picLocks noChangeAspect="1"/>
          </p:cNvPicPr>
          <p:nvPr/>
        </p:nvPicPr>
        <p:blipFill>
          <a:blip r:embed="rId3"/>
          <a:stretch>
            <a:fillRect/>
          </a:stretch>
        </p:blipFill>
        <p:spPr>
          <a:xfrm>
            <a:off x="2819400" y="2286000"/>
            <a:ext cx="3683000" cy="914400"/>
          </a:xfrm>
          <a:prstGeom prst="rect">
            <a:avLst/>
          </a:prstGeom>
        </p:spPr>
      </p:pic>
      <p:pic>
        <p:nvPicPr>
          <p:cNvPr id="5" name="Picture 4"/>
          <p:cNvPicPr>
            <a:picLocks noChangeAspect="1"/>
          </p:cNvPicPr>
          <p:nvPr/>
        </p:nvPicPr>
        <p:blipFill>
          <a:blip r:embed="rId4"/>
          <a:stretch>
            <a:fillRect/>
          </a:stretch>
        </p:blipFill>
        <p:spPr>
          <a:xfrm>
            <a:off x="2461484" y="3857414"/>
            <a:ext cx="4266750" cy="727287"/>
          </a:xfrm>
          <a:prstGeom prst="rect">
            <a:avLst/>
          </a:prstGeom>
        </p:spPr>
      </p:pic>
      <p:pic>
        <p:nvPicPr>
          <p:cNvPr id="6" name="Picture 5"/>
          <p:cNvPicPr>
            <a:picLocks noChangeAspect="1"/>
          </p:cNvPicPr>
          <p:nvPr/>
        </p:nvPicPr>
        <p:blipFill>
          <a:blip r:embed="rId5"/>
          <a:stretch>
            <a:fillRect/>
          </a:stretch>
        </p:blipFill>
        <p:spPr>
          <a:xfrm>
            <a:off x="2362200" y="4836766"/>
            <a:ext cx="5029200" cy="750627"/>
          </a:xfrm>
          <a:prstGeom prst="rect">
            <a:avLst/>
          </a:prstGeom>
        </p:spPr>
      </p:pic>
      <p:pic>
        <p:nvPicPr>
          <p:cNvPr id="7" name="Picture 6"/>
          <p:cNvPicPr>
            <a:picLocks noChangeAspect="1"/>
          </p:cNvPicPr>
          <p:nvPr/>
        </p:nvPicPr>
        <p:blipFill>
          <a:blip r:embed="rId6"/>
          <a:stretch>
            <a:fillRect/>
          </a:stretch>
        </p:blipFill>
        <p:spPr>
          <a:xfrm>
            <a:off x="76200" y="5920291"/>
            <a:ext cx="9169400" cy="696410"/>
          </a:xfrm>
          <a:prstGeom prst="rect">
            <a:avLst/>
          </a:prstGeom>
        </p:spPr>
      </p:pic>
    </p:spTree>
    <p:extLst>
      <p:ext uri="{BB962C8B-B14F-4D97-AF65-F5344CB8AC3E}">
        <p14:creationId xmlns:p14="http://schemas.microsoft.com/office/powerpoint/2010/main" val="8381562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LMs</a:t>
            </a:r>
            <a:endParaRPr lang="en-US" dirty="0"/>
          </a:p>
        </p:txBody>
      </p:sp>
      <p:sp>
        <p:nvSpPr>
          <p:cNvPr id="3" name="Content Placeholder 2"/>
          <p:cNvSpPr>
            <a:spLocks noGrp="1"/>
          </p:cNvSpPr>
          <p:nvPr>
            <p:ph idx="1"/>
          </p:nvPr>
        </p:nvSpPr>
        <p:spPr/>
        <p:txBody>
          <a:bodyPr/>
          <a:lstStyle/>
          <a:p>
            <a:r>
              <a:rPr lang="en-US" b="1" dirty="0" smtClean="0"/>
              <a:t>The “curse of dimensionality”. </a:t>
            </a:r>
            <a:r>
              <a:rPr lang="en-US" dirty="0" smtClean="0"/>
              <a:t> If we want to </a:t>
            </a:r>
            <a:r>
              <a:rPr lang="en-US" dirty="0"/>
              <a:t>model the </a:t>
            </a:r>
            <a:r>
              <a:rPr lang="en-US" dirty="0" smtClean="0"/>
              <a:t>full joint </a:t>
            </a:r>
            <a:r>
              <a:rPr lang="en-US" dirty="0"/>
              <a:t>distribution of 10 consecutive words </a:t>
            </a:r>
            <a:r>
              <a:rPr lang="en-US" dirty="0" smtClean="0"/>
              <a:t>with </a:t>
            </a:r>
            <a:r>
              <a:rPr lang="en-US" dirty="0"/>
              <a:t>a vocabulary </a:t>
            </a:r>
            <a:r>
              <a:rPr lang="en-US" i="1" dirty="0"/>
              <a:t>V </a:t>
            </a:r>
            <a:r>
              <a:rPr lang="en-US" dirty="0"/>
              <a:t>of size 100,000, there are potentially </a:t>
            </a:r>
            <a:r>
              <a:rPr lang="en-US" dirty="0" smtClean="0"/>
              <a:t>100,000</a:t>
            </a:r>
            <a:r>
              <a:rPr lang="en-US" baseline="30000" dirty="0" smtClean="0"/>
              <a:t>10</a:t>
            </a:r>
            <a:r>
              <a:rPr lang="en-US" dirty="0" smtClean="0"/>
              <a:t> </a:t>
            </a:r>
            <a:r>
              <a:rPr lang="en-US" dirty="0"/>
              <a:t>- 1 =10</a:t>
            </a:r>
            <a:r>
              <a:rPr lang="en-US" baseline="30000" dirty="0"/>
              <a:t>50</a:t>
            </a:r>
            <a:r>
              <a:rPr lang="en-US" dirty="0"/>
              <a:t> - 1 free </a:t>
            </a:r>
            <a:r>
              <a:rPr lang="en-US" dirty="0" smtClean="0"/>
              <a:t>parameters</a:t>
            </a:r>
            <a:r>
              <a:rPr lang="en-US" dirty="0"/>
              <a:t>. </a:t>
            </a:r>
            <a:endParaRPr lang="en-US" dirty="0" smtClean="0"/>
          </a:p>
          <a:p>
            <a:r>
              <a:rPr lang="en-US" dirty="0" smtClean="0"/>
              <a:t>In n-gram LMs, we simplify this to predict the next word given a limited context.  We construct conditional probabilities table for n given n-1.</a:t>
            </a:r>
          </a:p>
          <a:p>
            <a:r>
              <a:rPr lang="en-US" dirty="0" smtClean="0"/>
              <a:t>Only those combinations of successive words that actually occur in our training corpus are recorded in the table.</a:t>
            </a:r>
          </a:p>
          <a:p>
            <a:r>
              <a:rPr lang="en-US" dirty="0" smtClean="0"/>
              <a:t>Having observed </a:t>
            </a:r>
            <a:r>
              <a:rPr lang="en-US" i="1" dirty="0" smtClean="0"/>
              <a:t>black car </a:t>
            </a:r>
            <a:r>
              <a:rPr lang="en-US" dirty="0" smtClean="0"/>
              <a:t>and </a:t>
            </a:r>
            <a:r>
              <a:rPr lang="en-US" i="1" dirty="0" smtClean="0"/>
              <a:t>blue car</a:t>
            </a:r>
            <a:r>
              <a:rPr lang="en-US" dirty="0" smtClean="0"/>
              <a:t> does not influence our estimates of </a:t>
            </a:r>
            <a:r>
              <a:rPr lang="en-US" i="1" dirty="0" smtClean="0"/>
              <a:t>red car.</a:t>
            </a:r>
            <a:endParaRPr lang="en-US" dirty="0" smtClean="0"/>
          </a:p>
          <a:p>
            <a:r>
              <a:rPr lang="en-US" dirty="0" smtClean="0"/>
              <a:t>A lot of what we do is language modelling (smoothing</a:t>
            </a:r>
            <a:r>
              <a:rPr lang="en-US" dirty="0"/>
              <a:t>, </a:t>
            </a:r>
            <a:r>
              <a:rPr lang="en-US" dirty="0" err="1"/>
              <a:t>backoff</a:t>
            </a:r>
            <a:r>
              <a:rPr lang="en-US" dirty="0"/>
              <a:t>, </a:t>
            </a:r>
            <a:r>
              <a:rPr lang="en-US" dirty="0" err="1"/>
              <a:t>etc</a:t>
            </a:r>
            <a:r>
              <a:rPr lang="en-US" dirty="0"/>
              <a:t>)</a:t>
            </a:r>
            <a:r>
              <a:rPr lang="en-US" dirty="0" smtClean="0"/>
              <a:t> is trying to deal with the unobserved entries.  </a:t>
            </a:r>
            <a:endParaRPr lang="en-US" dirty="0"/>
          </a:p>
          <a:p>
            <a:endParaRPr lang="en-US" dirty="0"/>
          </a:p>
        </p:txBody>
      </p:sp>
    </p:spTree>
    <p:extLst>
      <p:ext uri="{BB962C8B-B14F-4D97-AF65-F5344CB8AC3E}">
        <p14:creationId xmlns:p14="http://schemas.microsoft.com/office/powerpoint/2010/main" val="19481248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LMs (</a:t>
            </a:r>
            <a:r>
              <a:rPr lang="en-US" dirty="0" err="1" smtClean="0"/>
              <a:t>Bengio</a:t>
            </a:r>
            <a:r>
              <a:rPr lang="en-US" dirty="0" smtClean="0"/>
              <a:t> et al 2003)</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Associate each word in the vocabulary with a vector-representation, thereby creating a notion of similarity between words.</a:t>
            </a:r>
          </a:p>
          <a:p>
            <a:pPr marL="457200" indent="-457200">
              <a:buFont typeface="+mj-lt"/>
              <a:buAutoNum type="arabicPeriod"/>
            </a:pPr>
            <a:r>
              <a:rPr lang="en-US" dirty="0" smtClean="0"/>
              <a:t>Express the joint probability </a:t>
            </a:r>
            <a:r>
              <a:rPr lang="en-US" i="1" dirty="0" smtClean="0"/>
              <a:t>function</a:t>
            </a:r>
            <a:r>
              <a:rPr lang="en-US" dirty="0" smtClean="0"/>
              <a:t> of a word sequence in terms of the word vectors for the words in that sequence.</a:t>
            </a:r>
          </a:p>
          <a:p>
            <a:pPr marL="457200" indent="-457200">
              <a:buFont typeface="+mj-lt"/>
              <a:buAutoNum type="arabicPeriod"/>
            </a:pPr>
            <a:r>
              <a:rPr lang="en-US" dirty="0" smtClean="0"/>
              <a:t>Simultaneously learn the word vectors and the parameters of the </a:t>
            </a:r>
            <a:r>
              <a:rPr lang="en-US" i="1" dirty="0" smtClean="0"/>
              <a:t>function.</a:t>
            </a:r>
            <a:r>
              <a:rPr lang="en-US" dirty="0" smtClean="0"/>
              <a:t> </a:t>
            </a:r>
          </a:p>
          <a:p>
            <a:r>
              <a:rPr lang="en-US" dirty="0" smtClean="0"/>
              <a:t>The word vectors are low-dimensional (d=30 to d=100) dense vectors, like we’ve seen before.</a:t>
            </a:r>
          </a:p>
          <a:p>
            <a:r>
              <a:rPr lang="en-US" dirty="0" smtClean="0"/>
              <a:t>The probability function is expressed  the product of conditional probabilities of the next word given the previous word, </a:t>
            </a:r>
            <a:r>
              <a:rPr lang="en-US" i="1" u="sng" dirty="0" smtClean="0"/>
              <a:t>using a multi-layer neural network.</a:t>
            </a:r>
            <a:endParaRPr lang="en-US" i="1" u="sng" dirty="0"/>
          </a:p>
        </p:txBody>
      </p:sp>
    </p:spTree>
    <p:extLst>
      <p:ext uri="{BB962C8B-B14F-4D97-AF65-F5344CB8AC3E}">
        <p14:creationId xmlns:p14="http://schemas.microsoft.com/office/powerpoint/2010/main" val="12536515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smtClean="0"/>
              <a:t>The input </a:t>
            </a:r>
            <a:r>
              <a:rPr lang="en-US" dirty="0" smtClean="0"/>
              <a:t>to the neural </a:t>
            </a:r>
            <a:r>
              <a:rPr lang="en-US" dirty="0"/>
              <a:t>network is a </a:t>
            </a:r>
            <a:r>
              <a:rPr lang="en-US" dirty="0" smtClean="0"/>
              <a:t>k-gram </a:t>
            </a:r>
            <a:r>
              <a:rPr lang="en-US" dirty="0"/>
              <a:t>of words </a:t>
            </a:r>
            <a:r>
              <a:rPr lang="en-US" dirty="0" smtClean="0"/>
              <a:t>w</a:t>
            </a:r>
            <a:r>
              <a:rPr lang="en-US" baseline="-25000" dirty="0" smtClean="0"/>
              <a:t>1:k</a:t>
            </a:r>
            <a:r>
              <a:rPr lang="en-US" dirty="0" smtClean="0"/>
              <a:t>. </a:t>
            </a:r>
          </a:p>
          <a:p>
            <a:r>
              <a:rPr lang="en-US" b="1" dirty="0" smtClean="0"/>
              <a:t>The </a:t>
            </a:r>
            <a:r>
              <a:rPr lang="en-US" b="1" dirty="0"/>
              <a:t>output </a:t>
            </a:r>
            <a:r>
              <a:rPr lang="en-US" dirty="0"/>
              <a:t>is a probability distribution over the next word. </a:t>
            </a:r>
            <a:endParaRPr lang="en-US" dirty="0" smtClean="0"/>
          </a:p>
          <a:p>
            <a:r>
              <a:rPr lang="en-US" dirty="0" smtClean="0"/>
              <a:t>The </a:t>
            </a:r>
            <a:r>
              <a:rPr lang="en-US" i="1" dirty="0" smtClean="0"/>
              <a:t>k </a:t>
            </a:r>
            <a:r>
              <a:rPr lang="en-US" dirty="0" smtClean="0"/>
              <a:t>context words are treated as a word window.  Each word is associated with an embedding vector:</a:t>
            </a:r>
          </a:p>
          <a:p>
            <a:endParaRPr lang="en-US" dirty="0"/>
          </a:p>
          <a:p>
            <a:r>
              <a:rPr lang="en-US" dirty="0" smtClean="0"/>
              <a:t>The input vector </a:t>
            </a:r>
            <a:r>
              <a:rPr lang="en-US" b="1" dirty="0" smtClean="0"/>
              <a:t>x</a:t>
            </a:r>
            <a:r>
              <a:rPr lang="en-US" dirty="0" smtClean="0"/>
              <a:t> just concatenates v(w) for each of the k words: </a:t>
            </a:r>
            <a:endParaRPr lang="en-US" dirty="0"/>
          </a:p>
          <a:p>
            <a:r>
              <a:rPr lang="en-US" dirty="0" smtClean="0"/>
              <a:t> </a:t>
            </a:r>
            <a:endParaRPr lang="en-US" dirty="0"/>
          </a:p>
        </p:txBody>
      </p:sp>
      <p:pic>
        <p:nvPicPr>
          <p:cNvPr id="7" name="Picture 6"/>
          <p:cNvPicPr>
            <a:picLocks noChangeAspect="1"/>
          </p:cNvPicPr>
          <p:nvPr/>
        </p:nvPicPr>
        <p:blipFill>
          <a:blip r:embed="rId2"/>
          <a:stretch>
            <a:fillRect/>
          </a:stretch>
        </p:blipFill>
        <p:spPr>
          <a:xfrm>
            <a:off x="3886200" y="3429000"/>
            <a:ext cx="1280583" cy="419100"/>
          </a:xfrm>
          <a:prstGeom prst="rect">
            <a:avLst/>
          </a:prstGeom>
        </p:spPr>
      </p:pic>
      <p:pic>
        <p:nvPicPr>
          <p:cNvPr id="8" name="Picture 7"/>
          <p:cNvPicPr>
            <a:picLocks noChangeAspect="1"/>
          </p:cNvPicPr>
          <p:nvPr/>
        </p:nvPicPr>
        <p:blipFill>
          <a:blip r:embed="rId3"/>
          <a:stretch>
            <a:fillRect/>
          </a:stretch>
        </p:blipFill>
        <p:spPr>
          <a:xfrm>
            <a:off x="2743200" y="4648200"/>
            <a:ext cx="3556000" cy="406400"/>
          </a:xfrm>
          <a:prstGeom prst="rect">
            <a:avLst/>
          </a:prstGeom>
        </p:spPr>
      </p:pic>
    </p:spTree>
    <p:extLst>
      <p:ext uri="{BB962C8B-B14F-4D97-AF65-F5344CB8AC3E}">
        <p14:creationId xmlns:p14="http://schemas.microsoft.com/office/powerpoint/2010/main" val="1382263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smtClean="0"/>
              <a:t>The input </a:t>
            </a:r>
            <a:r>
              <a:rPr lang="en-US" b="1" dirty="0" smtClean="0"/>
              <a:t>x </a:t>
            </a:r>
            <a:r>
              <a:rPr lang="en-US" dirty="0" smtClean="0"/>
              <a:t>is fed into a neural </a:t>
            </a:r>
            <a:r>
              <a:rPr lang="en-US" dirty="0"/>
              <a:t>network </a:t>
            </a:r>
            <a:r>
              <a:rPr lang="en-US" dirty="0" smtClean="0"/>
              <a:t>with 1 or more hidden layers: </a:t>
            </a:r>
          </a:p>
          <a:p>
            <a:r>
              <a:rPr lang="en-US" dirty="0" smtClean="0"/>
              <a:t> </a:t>
            </a:r>
            <a:endParaRPr lang="en-US" dirty="0"/>
          </a:p>
        </p:txBody>
      </p:sp>
      <p:pic>
        <p:nvPicPr>
          <p:cNvPr id="4" name="Picture 3"/>
          <p:cNvPicPr>
            <a:picLocks noChangeAspect="1"/>
          </p:cNvPicPr>
          <p:nvPr/>
        </p:nvPicPr>
        <p:blipFill>
          <a:blip r:embed="rId3"/>
          <a:stretch>
            <a:fillRect/>
          </a:stretch>
        </p:blipFill>
        <p:spPr>
          <a:xfrm>
            <a:off x="566843" y="2438400"/>
            <a:ext cx="8195734" cy="2438400"/>
          </a:xfrm>
          <a:prstGeom prst="rect">
            <a:avLst/>
          </a:prstGeom>
        </p:spPr>
      </p:pic>
    </p:spTree>
    <p:extLst>
      <p:ext uri="{BB962C8B-B14F-4D97-AF65-F5344CB8AC3E}">
        <p14:creationId xmlns:p14="http://schemas.microsoft.com/office/powerpoint/2010/main" val="4711401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12033042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lstStyle/>
          <a:p>
            <a:r>
              <a:rPr lang="en-US" dirty="0" smtClean="0"/>
              <a:t>The </a:t>
            </a:r>
            <a:r>
              <a:rPr lang="en-US" dirty="0"/>
              <a:t>training examples are simply word </a:t>
            </a:r>
            <a:r>
              <a:rPr lang="en-US" dirty="0" err="1"/>
              <a:t>kgrams</a:t>
            </a:r>
            <a:r>
              <a:rPr lang="en-US" dirty="0"/>
              <a:t> from the </a:t>
            </a:r>
            <a:r>
              <a:rPr lang="en-US" dirty="0" smtClean="0"/>
              <a:t>corpus</a:t>
            </a:r>
          </a:p>
          <a:p>
            <a:r>
              <a:rPr lang="en-US" dirty="0" smtClean="0"/>
              <a:t>The </a:t>
            </a:r>
            <a:r>
              <a:rPr lang="en-US" dirty="0"/>
              <a:t>identities of the first </a:t>
            </a:r>
            <a:r>
              <a:rPr lang="en-US" dirty="0" smtClean="0"/>
              <a:t>k+1 </a:t>
            </a:r>
            <a:r>
              <a:rPr lang="en-US" dirty="0"/>
              <a:t>words are used as features, and the last word is used as the target label for the classification. </a:t>
            </a:r>
            <a:endParaRPr lang="en-US" dirty="0" smtClean="0"/>
          </a:p>
          <a:p>
            <a:r>
              <a:rPr lang="en-US" dirty="0" smtClean="0"/>
              <a:t>Conceptually</a:t>
            </a:r>
            <a:r>
              <a:rPr lang="en-US" dirty="0"/>
              <a:t>, the model is trained using cross-entropy loss. </a:t>
            </a:r>
            <a:endParaRPr lang="en-US" dirty="0"/>
          </a:p>
          <a:p>
            <a:endParaRPr lang="en-US" dirty="0" smtClean="0"/>
          </a:p>
          <a:p>
            <a:endParaRPr lang="en-US" dirty="0"/>
          </a:p>
          <a:p>
            <a:r>
              <a:rPr lang="en-US" i="1" dirty="0" smtClean="0"/>
              <a:t>Working </a:t>
            </a:r>
            <a:r>
              <a:rPr lang="en-US" i="1" dirty="0"/>
              <a:t>with cross entropy loss works very well, but requires the use of a costly </a:t>
            </a:r>
            <a:r>
              <a:rPr lang="en-US" i="1" dirty="0" err="1"/>
              <a:t>softmax</a:t>
            </a:r>
            <a:r>
              <a:rPr lang="en-US" i="1" dirty="0"/>
              <a:t> operation which can be </a:t>
            </a:r>
            <a:r>
              <a:rPr lang="en-US" i="1" dirty="0" smtClean="0"/>
              <a:t>prohibitive </a:t>
            </a:r>
            <a:r>
              <a:rPr lang="en-US" i="1" dirty="0"/>
              <a:t>for very large vocabularies, </a:t>
            </a:r>
            <a:r>
              <a:rPr lang="en-US" i="1" dirty="0" smtClean="0"/>
              <a:t>we we often use alternative loss functions or approximations.</a:t>
            </a:r>
            <a:endParaRPr lang="en-US" i="1" dirty="0"/>
          </a:p>
          <a:p>
            <a:endParaRPr lang="en-US" dirty="0"/>
          </a:p>
          <a:p>
            <a:endParaRPr lang="en-US" dirty="0"/>
          </a:p>
        </p:txBody>
      </p:sp>
    </p:spTree>
    <p:extLst>
      <p:ext uri="{BB962C8B-B14F-4D97-AF65-F5344CB8AC3E}">
        <p14:creationId xmlns:p14="http://schemas.microsoft.com/office/powerpoint/2010/main" val="1646091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Sigmoid </a:t>
            </a:r>
            <a:r>
              <a:rPr lang="en-US" dirty="0"/>
              <a:t>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NN LMs</a:t>
            </a:r>
            <a:endParaRPr lang="en-US" dirty="0"/>
          </a:p>
        </p:txBody>
      </p:sp>
      <p:sp>
        <p:nvSpPr>
          <p:cNvPr id="3" name="Content Placeholder 2"/>
          <p:cNvSpPr>
            <a:spLocks noGrp="1"/>
          </p:cNvSpPr>
          <p:nvPr>
            <p:ph idx="1"/>
          </p:nvPr>
        </p:nvSpPr>
        <p:spPr/>
        <p:txBody>
          <a:bodyPr/>
          <a:lstStyle/>
          <a:p>
            <a:r>
              <a:rPr lang="en-US" b="1" dirty="0" smtClean="0"/>
              <a:t>Better results.  </a:t>
            </a:r>
            <a:r>
              <a:rPr lang="en-US" dirty="0" smtClean="0"/>
              <a:t> They achieve better </a:t>
            </a:r>
            <a:r>
              <a:rPr lang="en-US" dirty="0" err="1" smtClean="0"/>
              <a:t>preplexity</a:t>
            </a:r>
            <a:r>
              <a:rPr lang="en-US" dirty="0" smtClean="0"/>
              <a:t> scores than SOTA n-gram LMs.</a:t>
            </a:r>
          </a:p>
          <a:p>
            <a:r>
              <a:rPr lang="en-US" b="1" dirty="0" smtClean="0"/>
              <a:t>Larger N.  </a:t>
            </a:r>
            <a:r>
              <a:rPr lang="en-US" dirty="0" smtClean="0"/>
              <a:t>NN LMs can scale to much larger orders of n. This </a:t>
            </a:r>
            <a:r>
              <a:rPr lang="en-US" dirty="0"/>
              <a:t>is achievable because parameters are associated only with individual words, and not with </a:t>
            </a:r>
            <a:r>
              <a:rPr lang="en-US" dirty="0" smtClean="0"/>
              <a:t>n-grams</a:t>
            </a:r>
            <a:r>
              <a:rPr lang="en-US" dirty="0"/>
              <a:t>. </a:t>
            </a:r>
            <a:endParaRPr lang="en-US" dirty="0" smtClean="0"/>
          </a:p>
          <a:p>
            <a:r>
              <a:rPr lang="en-US" b="1" dirty="0" smtClean="0"/>
              <a:t>They generalize across contexts. </a:t>
            </a:r>
            <a:r>
              <a:rPr lang="en-US" dirty="0" smtClean="0"/>
              <a:t>For </a:t>
            </a:r>
            <a:r>
              <a:rPr lang="en-US" dirty="0"/>
              <a:t>example, by observing that the words </a:t>
            </a:r>
            <a:r>
              <a:rPr lang="en-US" i="1" dirty="0"/>
              <a:t>blue, green, red, black</a:t>
            </a:r>
            <a:r>
              <a:rPr lang="en-US" dirty="0"/>
              <a:t>, etc. appear in similar contexts, the model will be able to assign a reasonable score to the </a:t>
            </a:r>
            <a:r>
              <a:rPr lang="en-US" i="1" dirty="0" smtClean="0"/>
              <a:t>green </a:t>
            </a:r>
            <a:r>
              <a:rPr lang="en-US" i="1" dirty="0"/>
              <a:t>car </a:t>
            </a:r>
            <a:r>
              <a:rPr lang="en-US" dirty="0"/>
              <a:t>even though it never observed </a:t>
            </a:r>
            <a:r>
              <a:rPr lang="en-US" dirty="0" smtClean="0"/>
              <a:t>in </a:t>
            </a:r>
            <a:r>
              <a:rPr lang="en-US" dirty="0"/>
              <a:t>training, because it did observe </a:t>
            </a:r>
            <a:r>
              <a:rPr lang="en-US" i="1" dirty="0"/>
              <a:t>blue car </a:t>
            </a:r>
            <a:r>
              <a:rPr lang="en-US" dirty="0"/>
              <a:t>and </a:t>
            </a:r>
            <a:r>
              <a:rPr lang="en-US" i="1" dirty="0"/>
              <a:t>red car</a:t>
            </a:r>
            <a:r>
              <a:rPr lang="en-US" dirty="0" smtClean="0"/>
              <a:t>.</a:t>
            </a:r>
          </a:p>
          <a:p>
            <a:r>
              <a:rPr lang="en-US" b="1" dirty="0" smtClean="0"/>
              <a:t>A by-product of training are word </a:t>
            </a:r>
            <a:r>
              <a:rPr lang="en-US" b="1" dirty="0" err="1" smtClean="0"/>
              <a:t>embeddings</a:t>
            </a:r>
            <a:r>
              <a:rPr lang="en-US" b="1" dirty="0" smtClean="0"/>
              <a:t>!</a:t>
            </a:r>
            <a:r>
              <a:rPr lang="en-US" dirty="0" smtClean="0"/>
              <a:t>  </a:t>
            </a:r>
            <a:endParaRPr lang="en-US" dirty="0"/>
          </a:p>
          <a:p>
            <a:endParaRPr lang="en-US" b="1" dirty="0"/>
          </a:p>
          <a:p>
            <a:endParaRPr lang="en-US" dirty="0"/>
          </a:p>
        </p:txBody>
      </p:sp>
    </p:spTree>
    <p:extLst>
      <p:ext uri="{BB962C8B-B14F-4D97-AF65-F5344CB8AC3E}">
        <p14:creationId xmlns:p14="http://schemas.microsoft.com/office/powerpoint/2010/main" val="8091644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66843" y="2438400"/>
            <a:ext cx="8195734" cy="2438400"/>
          </a:xfrm>
          <a:prstGeom prst="rect">
            <a:avLst/>
          </a:prstGeom>
        </p:spPr>
      </p:pic>
    </p:spTree>
    <p:extLst>
      <p:ext uri="{BB962C8B-B14F-4D97-AF65-F5344CB8AC3E}">
        <p14:creationId xmlns:p14="http://schemas.microsoft.com/office/powerpoint/2010/main" val="1450431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Probabilities </a:t>
            </a:r>
            <a:endParaRPr lang="en-US" dirty="0"/>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Loss </a:t>
            </a:r>
            <a:r>
              <a:rPr lang="en-US" dirty="0"/>
              <a:t>functions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smtClean="0">
                    <a:latin typeface="+mj-lt"/>
                  </a:rPr>
                  <a:t>y</a:t>
                </a:r>
                <a:endParaRPr lang="en-US" sz="2400" i="1"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Loss functions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198609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Recap: Cross-entropy </a:t>
            </a:r>
            <a:r>
              <a:rPr lang="en-US" b="1" dirty="0"/>
              <a:t>loss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charset="0"/>
                          </a:rPr>
                        </m:ctrlPr>
                      </m:funcPr>
                      <m:fName>
                        <m:sSub>
                          <m:sSubPr>
                            <m:ctrlPr>
                              <a:rPr lang="en-US" sz="2400" i="1" smtClean="0">
                                <a:latin typeface="Cambria Math"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charset="0"/>
                          </a:rPr>
                        </m:ctrlPr>
                      </m:funcPr>
                      <m:fName>
                        <m:r>
                          <m:rPr>
                            <m:sty m:val="p"/>
                          </m:rPr>
                          <a:rPr lang="en-US" sz="2400">
                            <a:latin typeface="Cambria Math" panose="02040503050406030204" pitchFamily="18" charset="0"/>
                          </a:rPr>
                          <m:t>log</m:t>
                        </m:r>
                      </m:fName>
                      <m:e>
                        <m:acc>
                          <m:accPr>
                            <m:chr m:val="̂"/>
                            <m:ctrlPr>
                              <a:rPr lang="en-US" sz="2400" i="1">
                                <a:latin typeface="Cambria Math"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b="0" i="1" dirty="0" smtClean="0">
                  <a:latin typeface="+mj-lt"/>
                </a:endParaRPr>
              </a:p>
              <a:p>
                <a:endParaRPr lang="en-US" sz="2400" i="1" dirty="0" smtClean="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2068652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Recap: Cross-entropy </a:t>
            </a:r>
            <a:r>
              <a:rPr lang="en-US" b="1" dirty="0"/>
              <a:t>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p>
              <a:p>
                <a:r>
                  <a:rPr lang="en-US" sz="2400" dirty="0">
                    <a:latin typeface="+mj-lt"/>
                  </a:rPr>
                  <a:t>A perfect classifier would assign probability 1 to the correct outcome (y=1 or y=0) and probability 0 to the incorrect outcome. </a:t>
                </a:r>
              </a:p>
              <a:p>
                <a:r>
                  <a:rPr lang="en-US" sz="2400" dirty="0">
                    <a:latin typeface="+mj-lt"/>
                  </a:rPr>
                  <a:t>That means the higher </a:t>
                </a:r>
                <a14:m>
                  <m:oMath xmlns:m="http://schemas.openxmlformats.org/officeDocument/2006/math">
                    <m:acc>
                      <m:accPr>
                        <m:chr m:val="̂"/>
                        <m:ctrlPr>
                          <a:rPr lang="en-US" sz="2400" b="1" i="1">
                            <a:latin typeface="Cambria Math" charset="0"/>
                          </a:rPr>
                        </m:ctrlPr>
                      </m:accPr>
                      <m:e>
                        <m:r>
                          <a:rPr lang="en-US" sz="2400" b="1" i="1">
                            <a:latin typeface="Cambria Math" panose="02040503050406030204" pitchFamily="18" charset="0"/>
                          </a:rPr>
                          <m:t>𝒚</m:t>
                        </m:r>
                      </m:e>
                    </m:acc>
                  </m:oMath>
                </a14:m>
                <a:r>
                  <a:rPr lang="en-US" sz="2400" dirty="0">
                    <a:latin typeface="+mj-lt"/>
                  </a:rPr>
                  <a:t> (the closer it is to 1), the better the classifier; the lower </a:t>
                </a:r>
                <a14:m>
                  <m:oMath xmlns:m="http://schemas.openxmlformats.org/officeDocument/2006/math">
                    <m:acc>
                      <m:accPr>
                        <m:chr m:val="̂"/>
                        <m:ctrlPr>
                          <a:rPr lang="en-US" sz="2400" b="1" i="1">
                            <a:latin typeface="Cambria Math" charset="0"/>
                          </a:rPr>
                        </m:ctrlPr>
                      </m:accPr>
                      <m:e>
                        <m:r>
                          <a:rPr lang="en-US" sz="2400" b="1" i="1">
                            <a:latin typeface="Cambria Math" panose="02040503050406030204" pitchFamily="18" charset="0"/>
                          </a:rPr>
                          <m:t>𝒚</m:t>
                        </m:r>
                      </m:e>
                    </m:acc>
                  </m:oMath>
                </a14:m>
                <a:r>
                  <a:rPr lang="en-US" sz="2400" dirty="0">
                    <a:latin typeface="+mj-lt"/>
                  </a:rPr>
                  <a:t> is (the closer it is to 0), the worse the classifier. </a:t>
                </a:r>
              </a:p>
              <a:p>
                <a:r>
                  <a:rPr lang="en-US" sz="2400" dirty="0">
                    <a:latin typeface="+mj-lt"/>
                  </a:rPr>
                  <a:t>The negative log of this probability is a convenient loss metric since it goes from 0 (negative log of 1, no loss) to infinity (negative log of 0, infinite loss).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1939" b="-8939"/>
                </a:stretch>
              </a:blipFill>
            </p:spPr>
            <p:txBody>
              <a:bodyPr/>
              <a:lstStyle/>
              <a:p>
                <a:r>
                  <a:rPr lang="en-US">
                    <a:noFill/>
                  </a:rPr>
                  <a:t> </a:t>
                </a:r>
              </a:p>
            </p:txBody>
          </p:sp>
        </mc:Fallback>
      </mc:AlternateContent>
    </p:spTree>
    <p:extLst>
      <p:ext uri="{BB962C8B-B14F-4D97-AF65-F5344CB8AC3E}">
        <p14:creationId xmlns:p14="http://schemas.microsoft.com/office/powerpoint/2010/main" val="1703198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Finding </a:t>
            </a:r>
            <a:r>
              <a:rPr lang="en-US" dirty="0"/>
              <a:t>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dirty="0"/>
              <a:t>Gradient descent 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p:spTree>
    <p:extLst>
      <p:ext uri="{BB962C8B-B14F-4D97-AF65-F5344CB8AC3E}">
        <p14:creationId xmlns:p14="http://schemas.microsoft.com/office/powerpoint/2010/main" val="1752118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36120</TotalTime>
  <Words>4146</Words>
  <Application>Microsoft Macintosh PowerPoint</Application>
  <PresentationFormat>On-screen Show (4:3)</PresentationFormat>
  <Paragraphs>250</Paragraphs>
  <Slides>31</Slides>
  <Notes>25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Calibri Light</vt:lpstr>
      <vt:lpstr>Cambria Math</vt:lpstr>
      <vt:lpstr>Mangal</vt:lpstr>
      <vt:lpstr>Times</vt:lpstr>
      <vt:lpstr>Retrospect</vt:lpstr>
      <vt:lpstr>Neural Network LMs</vt:lpstr>
      <vt:lpstr>Recap: Logistic Regression</vt:lpstr>
      <vt:lpstr>Recap: Sigmoid function</vt:lpstr>
      <vt:lpstr>Recap: Probabilities </vt:lpstr>
      <vt:lpstr>Recap: Loss functions</vt:lpstr>
      <vt:lpstr>Recap: Loss functions</vt:lpstr>
      <vt:lpstr>Recap: Cross-entropy loss</vt:lpstr>
      <vt:lpstr>Recap: Cross-entropy loss</vt:lpstr>
      <vt:lpstr>Recap: Finding good parameters </vt:lpstr>
      <vt:lpstr>Iteratively find minimum</vt:lpstr>
      <vt:lpstr>Stochastic gradient descent algorithm </vt:lpstr>
      <vt:lpstr>Neural Networks: A brain-inspired metaphor</vt:lpstr>
      <vt:lpstr>A single neuron</vt:lpstr>
      <vt:lpstr>Neural networks</vt:lpstr>
      <vt:lpstr>Mathematical Notation</vt:lpstr>
      <vt:lpstr>Mathematical Notation</vt:lpstr>
      <vt:lpstr>Mathematical Notation</vt:lpstr>
      <vt:lpstr>Dimensions of the layers</vt:lpstr>
      <vt:lpstr>Dimensions of the output layer</vt:lpstr>
      <vt:lpstr>Representation Power</vt:lpstr>
      <vt:lpstr>Common Nonlinearities </vt:lpstr>
      <vt:lpstr>Training concerns</vt:lpstr>
      <vt:lpstr>Language Models</vt:lpstr>
      <vt:lpstr>Limitations of LMs</vt:lpstr>
      <vt:lpstr>Neural LMs (Bengio et al 2003)</vt:lpstr>
      <vt:lpstr>Neural LMs</vt:lpstr>
      <vt:lpstr>Neural LMs</vt:lpstr>
      <vt:lpstr>PowerPoint Presentation</vt:lpstr>
      <vt:lpstr>Training</vt:lpstr>
      <vt:lpstr>Advantages of NN LMs</vt:lpstr>
      <vt:lpstr>PowerPoint Presentation</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1817</cp:revision>
  <cp:lastPrinted>2019-02-25T21:31:18Z</cp:lastPrinted>
  <dcterms:created xsi:type="dcterms:W3CDTF">2009-06-12T17:14:38Z</dcterms:created>
  <dcterms:modified xsi:type="dcterms:W3CDTF">2019-02-25T21:34:55Z</dcterms:modified>
</cp:coreProperties>
</file>